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  <p:sldMasterId id="2147483750" r:id="rId2"/>
    <p:sldMasterId id="2147483768" r:id="rId3"/>
  </p:sldMasterIdLst>
  <p:notesMasterIdLst>
    <p:notesMasterId r:id="rId59"/>
  </p:notesMasterIdLst>
  <p:sldIdLst>
    <p:sldId id="256" r:id="rId4"/>
    <p:sldId id="257" r:id="rId5"/>
    <p:sldId id="310" r:id="rId6"/>
    <p:sldId id="265" r:id="rId7"/>
    <p:sldId id="311" r:id="rId8"/>
    <p:sldId id="266" r:id="rId9"/>
    <p:sldId id="271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6" r:id="rId18"/>
    <p:sldId id="278" r:id="rId19"/>
    <p:sldId id="279" r:id="rId20"/>
    <p:sldId id="285" r:id="rId21"/>
    <p:sldId id="286" r:id="rId22"/>
    <p:sldId id="326" r:id="rId23"/>
    <p:sldId id="287" r:id="rId24"/>
    <p:sldId id="284" r:id="rId25"/>
    <p:sldId id="288" r:id="rId26"/>
    <p:sldId id="290" r:id="rId27"/>
    <p:sldId id="291" r:id="rId28"/>
    <p:sldId id="293" r:id="rId29"/>
    <p:sldId id="260" r:id="rId30"/>
    <p:sldId id="261" r:id="rId31"/>
    <p:sldId id="262" r:id="rId32"/>
    <p:sldId id="312" r:id="rId33"/>
    <p:sldId id="327" r:id="rId34"/>
    <p:sldId id="337" r:id="rId35"/>
    <p:sldId id="338" r:id="rId36"/>
    <p:sldId id="315" r:id="rId37"/>
    <p:sldId id="316" r:id="rId38"/>
    <p:sldId id="317" r:id="rId39"/>
    <p:sldId id="332" r:id="rId40"/>
    <p:sldId id="328" r:id="rId41"/>
    <p:sldId id="329" r:id="rId42"/>
    <p:sldId id="330" r:id="rId43"/>
    <p:sldId id="331" r:id="rId44"/>
    <p:sldId id="334" r:id="rId45"/>
    <p:sldId id="335" r:id="rId46"/>
    <p:sldId id="275" r:id="rId47"/>
    <p:sldId id="263" r:id="rId48"/>
    <p:sldId id="336" r:id="rId49"/>
    <p:sldId id="295" r:id="rId50"/>
    <p:sldId id="296" r:id="rId51"/>
    <p:sldId id="298" r:id="rId52"/>
    <p:sldId id="304" r:id="rId53"/>
    <p:sldId id="305" r:id="rId54"/>
    <p:sldId id="306" r:id="rId55"/>
    <p:sldId id="292" r:id="rId56"/>
    <p:sldId id="301" r:id="rId57"/>
    <p:sldId id="339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14ADB-B85D-447F-8904-CAEB3E6EAE14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A70DD-21D3-40EB-BF30-E619402B7D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08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EAB338-57CE-4023-8206-CA2D3DB56254}" type="slidenum">
              <a:rPr lang="en-GB" altLang="pt-B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GB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40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hape 53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4147" name="Shape 53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4803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1E2DEC-B1F6-4F32-BC09-2A328EAAA770}" type="slidenum">
              <a:rPr lang="en-GB" altLang="pt-B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GB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6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5DD6EA-E62F-4D6A-97C0-4D8E7E950B68}" type="slidenum">
              <a:rPr lang="en-GB" altLang="pt-BR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GB" altLang="pt-B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990600" y="685800"/>
            <a:ext cx="487838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6937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hape 48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8003" name="Shape 48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0643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hape 49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9027" name="Shape 49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2946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hape 50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pt-BR" sz="1200"/>
              <a:t>*</a:t>
            </a:r>
          </a:p>
        </p:txBody>
      </p:sp>
      <p:sp>
        <p:nvSpPr>
          <p:cNvPr id="131075" name="Shape 51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>
            <a:headEnd/>
            <a:tailEnd/>
          </a:ln>
        </p:spPr>
      </p:sp>
      <p:sp>
        <p:nvSpPr>
          <p:cNvPr id="131076" name="Shape 51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8179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hape 55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7219" name="Shape 5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56923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hape 56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8243" name="Shape 56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61076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hape 57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9267" name="Shape 57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8716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3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5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BF002-7FCA-4896-B1F2-D74CA4F6A18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AFE5-362C-4F4A-A04D-F4CD89CBFD6C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71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4F40D-EE88-438F-83C2-1360EA91A003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AFD5-3EA0-438A-9D07-621A497FFAE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70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E432B-1338-46B5-8844-31562A732AD7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95DF-5103-4669-B6B1-2A302BE4C8B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64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4BEFD-64B0-4320-8D16-7178CA80E5B4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650A-7B68-4DB6-9FC5-ED7CF00B43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68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DFD2C-6792-4D18-86E0-133956EDF8B7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35C8-058C-49A4-87AC-5BB37EDAB2C9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5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27486-E6C8-414A-9796-65D45917DC4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0951-19FF-473C-9023-595C8C695C0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42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69165-733D-4D17-842A-EB63C0D608F4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A19A-9A6A-4ABF-BA2C-FB90D9C9074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93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3BC96-CD82-4611-80E0-227CC1E333D9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428E-5D3B-4D09-A115-29D4361CCC60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46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5A9108-7C26-4013-AFBE-9987A17355C9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2F53-5430-4409-AC9B-B97C9D814D08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66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68EDBE0-167F-4B81-897E-064CBDA2C354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B556C89-F9DA-465D-957F-94145F82047C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68EDBE0-167F-4B81-897E-064CBDA2C354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B556C89-F9DA-465D-957F-94145F82047C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68EDBE0-167F-4B81-897E-064CBDA2C354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B556C89-F9DA-465D-957F-94145F82047C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68EDBE0-167F-4B81-897E-064CBDA2C354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B556C89-F9DA-465D-957F-94145F82047C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68EDBE0-167F-4B81-897E-064CBDA2C354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B556C89-F9DA-465D-957F-94145F82047C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68EDBE0-167F-4B81-897E-064CBDA2C354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B556C89-F9DA-465D-957F-94145F82047C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85041-982B-49D3-BA2D-A63DF4D8C0C2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4A4D-9435-407E-9DA6-9D71EAC4FA3E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11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BDDC3-7DFF-49BC-8CA7-3405E36B69DD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15/06/2016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2DEF-BC84-4E2D-BEB7-E9D6DAC05F4C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64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FE7E041-A64E-40E4-A30E-D69C5606238B}" type="slidenum">
              <a:rPr lang="pt-BR" altLang="pt-BR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5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8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27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99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45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cao.pr.gov.br/legislacao/pesquisarAto.do?action=exibir&amp;codAto=83720&amp;codItemAto=816744#816745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rezub@cw3cursos.com.br" TargetMode="External"/><Relationship Id="rId4" Type="http://schemas.openxmlformats.org/officeDocument/2006/relationships/hyperlink" Target="mailto:claudio@trezub.com.b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dirty="0" smtClean="0"/>
              <a:t>BENEFÍCIOS PREVIDENCIÁRIOS REFERENTES À SAÚDE DE SERVIDORES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50° Congresso Nacional ABIPEM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50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1981201" y="470927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b="1" dirty="0"/>
              <a:t>Perícia Médica de Servidores</a:t>
            </a:r>
            <a:endParaRPr lang="pt-BR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1" y="1473139"/>
            <a:ext cx="8507413" cy="4608513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pt-BR" sz="2400" dirty="0"/>
          </a:p>
          <a:p>
            <a:pPr marL="274320" indent="0">
              <a:buFont typeface="Wingdings" pitchFamily="2" charset="2"/>
              <a:buChar char="ü"/>
              <a:defRPr/>
            </a:pPr>
            <a:r>
              <a:rPr lang="pt-BR" sz="2400" dirty="0"/>
              <a:t>Conceitos anacrônicos e inadequados – </a:t>
            </a:r>
            <a:r>
              <a:rPr lang="pt-BR" sz="2400" i="1" dirty="0"/>
              <a:t>foco na doença e não na incapacidade; </a:t>
            </a:r>
            <a:endParaRPr lang="pt-BR" sz="2400" dirty="0"/>
          </a:p>
          <a:p>
            <a:pPr marL="0" indent="0">
              <a:buNone/>
              <a:defRPr/>
            </a:pPr>
            <a:endParaRPr lang="pt-BR" sz="2400" dirty="0"/>
          </a:p>
          <a:p>
            <a:pPr marL="274320" indent="0">
              <a:buFont typeface="Wingdings" pitchFamily="2" charset="2"/>
              <a:buChar char="ü"/>
              <a:defRPr/>
            </a:pPr>
            <a:r>
              <a:rPr lang="pt-BR" sz="2400" dirty="0"/>
              <a:t>Sem enfoque gerencial sobre as concessões – supervisão e </a:t>
            </a:r>
            <a:r>
              <a:rPr lang="pt-BR" sz="2400" dirty="0" smtClean="0"/>
              <a:t>controle técnico ou gerencial;</a:t>
            </a:r>
            <a:endParaRPr lang="pt-BR" sz="2400" dirty="0"/>
          </a:p>
          <a:p>
            <a:pPr marL="0" indent="0">
              <a:buNone/>
              <a:defRPr/>
            </a:pPr>
            <a:r>
              <a:rPr lang="pt-BR" sz="2400" dirty="0"/>
              <a:t> </a:t>
            </a:r>
          </a:p>
          <a:p>
            <a:pPr marL="274320" indent="0">
              <a:buFont typeface="Wingdings" pitchFamily="2" charset="2"/>
              <a:buChar char="ü"/>
              <a:defRPr/>
            </a:pPr>
            <a:r>
              <a:rPr lang="pt-BR" sz="2400" dirty="0"/>
              <a:t>Sem a correta compreensão por parte dos administradores públicos sobre a importância da função – </a:t>
            </a:r>
            <a:r>
              <a:rPr lang="pt-BR" sz="2400" i="1" dirty="0"/>
              <a:t>“mal necessário” para o cumprimento da Lei;</a:t>
            </a:r>
            <a:endParaRPr lang="pt-BR" sz="1600" dirty="0"/>
          </a:p>
        </p:txBody>
      </p:sp>
      <p:sp>
        <p:nvSpPr>
          <p:cNvPr id="39940" name="Espaço Reservado para Rodapé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>
                <a:latin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33884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1952625" y="748665"/>
            <a:ext cx="82296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PERÍCIA MÉDICA</a:t>
            </a:r>
            <a:br>
              <a:rPr lang="en-GB" dirty="0" smtClean="0"/>
            </a:br>
            <a:r>
              <a:rPr lang="pt-BR" dirty="0" smtClean="0"/>
              <a:t>SERVIDOR PÚBLICO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92594" y="2160190"/>
            <a:ext cx="4040187" cy="639763"/>
          </a:xfrm>
        </p:spPr>
        <p:txBody>
          <a:bodyPr rtlCol="0"/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VISÃO INSTITUCIONAL</a:t>
            </a:r>
            <a:endParaRPr lang="pt-BR" dirty="0"/>
          </a:p>
        </p:txBody>
      </p:sp>
      <p:pic>
        <p:nvPicPr>
          <p:cNvPr id="22536" name="Picture 14" descr="MCj019741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49" y="3037962"/>
            <a:ext cx="1762125" cy="1525588"/>
          </a:xfrm>
          <a:noFill/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704930" y="2376133"/>
            <a:ext cx="4041775" cy="731838"/>
          </a:xfrm>
        </p:spPr>
        <p:txBody>
          <a:bodyPr rtlCol="0"/>
          <a:lstStyle/>
          <a:p>
            <a:pPr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PERÍCIA MÉDICA – </a:t>
            </a:r>
            <a:r>
              <a:rPr lang="pt-B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Séc</a:t>
            </a: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XXI</a:t>
            </a:r>
            <a:endParaRPr lang="pt-BR" sz="2000" dirty="0"/>
          </a:p>
        </p:txBody>
      </p:sp>
      <p:sp>
        <p:nvSpPr>
          <p:cNvPr id="22533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475536" y="2354264"/>
            <a:ext cx="4500562" cy="3951288"/>
          </a:xfrm>
        </p:spPr>
        <p:txBody>
          <a:bodyPr/>
          <a:lstStyle/>
          <a:p>
            <a:pPr marL="273050" indent="0">
              <a:spcAft>
                <a:spcPct val="0"/>
              </a:spcAft>
              <a:buNone/>
            </a:pPr>
            <a:r>
              <a:rPr lang="pt-BR" altLang="pt-BR" sz="2000" b="1" dirty="0" smtClean="0"/>
              <a:t>Perícia Médica Previdenciária</a:t>
            </a:r>
          </a:p>
          <a:p>
            <a:pPr marL="273050" indent="0">
              <a:spcAft>
                <a:spcPct val="0"/>
              </a:spcAft>
              <a:buNone/>
            </a:pPr>
            <a:r>
              <a:rPr lang="pt-BR" altLang="pt-BR" dirty="0" smtClean="0"/>
              <a:t> </a:t>
            </a:r>
          </a:p>
        </p:txBody>
      </p:sp>
      <p:sp>
        <p:nvSpPr>
          <p:cNvPr id="40967" name="Espaço Reservado para Rodapé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>
                <a:solidFill>
                  <a:schemeClr val="tx2"/>
                </a:solidFill>
                <a:latin typeface="Calibri" panose="020F0502020204030204" pitchFamily="34" charset="0"/>
              </a:rPr>
              <a:t>TREZUB CJ</a:t>
            </a:r>
          </a:p>
        </p:txBody>
      </p:sp>
      <p:sp>
        <p:nvSpPr>
          <p:cNvPr id="10" name="Document"/>
          <p:cNvSpPr>
            <a:spLocks noEditPoints="1" noChangeArrowheads="1"/>
          </p:cNvSpPr>
          <p:nvPr/>
        </p:nvSpPr>
        <p:spPr bwMode="auto">
          <a:xfrm>
            <a:off x="2295528" y="3750468"/>
            <a:ext cx="1928812" cy="2786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0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Monotype Corsiva" panose="03010101010201010101" pitchFamily="66" charset="0"/>
              </a:rPr>
              <a:t>Atestado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Atesto que fulano de tal necessita 120 dias de afastamento do trabalho......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pt-BR" altLang="pt-BR" sz="14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ass</a:t>
            </a:r>
            <a:r>
              <a:rPr lang="pt-BR" altLang="pt-BR" sz="1400" dirty="0">
                <a:solidFill>
                  <a:schemeClr val="bg1"/>
                </a:solidFill>
                <a:latin typeface="Monotype Corsiva" panose="03010101010201010101" pitchFamily="66" charset="0"/>
              </a:rPr>
              <a:t>  Dr. .....</a:t>
            </a:r>
          </a:p>
        </p:txBody>
      </p:sp>
      <p:pic>
        <p:nvPicPr>
          <p:cNvPr id="22538" name="Picture 2" descr="j0215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07" y="3568345"/>
            <a:ext cx="14144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" descr="j02054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67" y="4443412"/>
            <a:ext cx="21542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5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981200" y="254000"/>
            <a:ext cx="8229600" cy="1143000"/>
          </a:xfrm>
        </p:spPr>
        <p:txBody>
          <a:bodyPr>
            <a:normAutofit fontScale="90000"/>
          </a:bodyPr>
          <a:lstStyle/>
          <a:p>
            <a:pPr marL="54864">
              <a:defRPr/>
            </a:pPr>
            <a:r>
              <a:rPr lang="pt-BR" dirty="0" smtClean="0"/>
              <a:t>BENEFÍCIOS POR INCAPACIDADE</a:t>
            </a:r>
          </a:p>
        </p:txBody>
      </p:sp>
      <p:sp>
        <p:nvSpPr>
          <p:cNvPr id="29699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>
            <a:off x="5486400" y="6400800"/>
            <a:ext cx="4211638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>
                <a:solidFill>
                  <a:schemeClr val="tx2"/>
                </a:solidFill>
                <a:latin typeface="Calibri" panose="020F0502020204030204" pitchFamily="34" charset="0"/>
              </a:rPr>
              <a:t>TREZUB CJ</a:t>
            </a:r>
          </a:p>
        </p:txBody>
      </p:sp>
      <p:sp>
        <p:nvSpPr>
          <p:cNvPr id="6" name="Quadro 5"/>
          <p:cNvSpPr/>
          <p:nvPr/>
        </p:nvSpPr>
        <p:spPr bwMode="auto">
          <a:xfrm>
            <a:off x="2595404" y="2062164"/>
            <a:ext cx="7572375" cy="3058476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pt-BR" sz="2400" b="1" dirty="0">
                <a:ea typeface="Times New Roman" pitchFamily="18" charset="0"/>
              </a:rPr>
              <a:t>Prestações pecuniárias pagas aos segurados impedidos, temporária ou definitivamente, de exercer seu trabalho, em decorrência da perda da capacidade </a:t>
            </a:r>
            <a:r>
              <a:rPr lang="pt-BR" sz="2400" b="1" dirty="0" err="1">
                <a:ea typeface="Times New Roman" pitchFamily="18" charset="0"/>
              </a:rPr>
              <a:t>laborativa</a:t>
            </a:r>
            <a:r>
              <a:rPr lang="pt-BR" sz="2400" b="1" dirty="0">
                <a:ea typeface="Times New Roman" pitchFamily="18" charset="0"/>
              </a:rPr>
              <a:t> conseqüente a doença ou acidente</a:t>
            </a:r>
            <a:endParaRPr lang="pt-BR" sz="2400" b="1" dirty="0">
              <a:latin typeface="Arial" charset="0"/>
            </a:endParaRPr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2024063" y="1785939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200" b="0" u="sng">
                <a:solidFill>
                  <a:srgbClr val="00808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altLang="pt-BR" sz="1800" b="0">
              <a:latin typeface="Calibri" panose="020F0502020204030204" pitchFamily="34" charset="0"/>
            </a:endParaRPr>
          </a:p>
        </p:txBody>
      </p:sp>
      <p:sp>
        <p:nvSpPr>
          <p:cNvPr id="29702" name="Retângulo 7"/>
          <p:cNvSpPr>
            <a:spLocks noChangeArrowheads="1"/>
          </p:cNvSpPr>
          <p:nvPr/>
        </p:nvSpPr>
        <p:spPr bwMode="auto">
          <a:xfrm>
            <a:off x="3810000" y="21367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0" u="sng">
                <a:solidFill>
                  <a:srgbClr val="00808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altLang="pt-BR" sz="1800" b="0">
              <a:latin typeface="Calibri" panose="020F0502020204030204" pitchFamily="34" charset="0"/>
            </a:endParaRPr>
          </a:p>
        </p:txBody>
      </p:sp>
      <p:sp>
        <p:nvSpPr>
          <p:cNvPr id="29703" name="Texto explicativo em forma de nuvem 11"/>
          <p:cNvSpPr>
            <a:spLocks noChangeArrowheads="1"/>
          </p:cNvSpPr>
          <p:nvPr/>
        </p:nvSpPr>
        <p:spPr bwMode="auto">
          <a:xfrm>
            <a:off x="409416" y="4671060"/>
            <a:ext cx="4371975" cy="1757362"/>
          </a:xfrm>
          <a:prstGeom prst="cloudCallout">
            <a:avLst>
              <a:gd name="adj1" fmla="val -23157"/>
              <a:gd name="adj2" fmla="val 59472"/>
            </a:avLst>
          </a:prstGeom>
          <a:solidFill>
            <a:srgbClr val="E2DCC1"/>
          </a:solidFill>
          <a:ln w="38100" algn="ctr">
            <a:solidFill>
              <a:srgbClr val="527755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compensação financeira pela perda da capacidade de ganho</a:t>
            </a:r>
            <a:r>
              <a:rPr lang="pt-BR" altLang="pt-BR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altLang="pt-B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981200" y="254000"/>
            <a:ext cx="8229600" cy="1143000"/>
          </a:xfrm>
        </p:spPr>
        <p:txBody>
          <a:bodyPr>
            <a:normAutofit fontScale="90000"/>
          </a:bodyPr>
          <a:lstStyle/>
          <a:p>
            <a:pPr marL="54864">
              <a:defRPr/>
            </a:pPr>
            <a:r>
              <a:rPr lang="pt-BR" dirty="0" smtClean="0"/>
              <a:t>BENEFÍCIOS POR INCAPACIDADE</a:t>
            </a:r>
          </a:p>
        </p:txBody>
      </p:sp>
      <p:sp>
        <p:nvSpPr>
          <p:cNvPr id="30723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>
                <a:solidFill>
                  <a:schemeClr val="tx2"/>
                </a:solidFill>
                <a:latin typeface="Calibri" panose="020F0502020204030204" pitchFamily="34" charset="0"/>
              </a:rPr>
              <a:t>TREZUB CJ</a:t>
            </a:r>
          </a:p>
        </p:txBody>
      </p:sp>
      <p:sp>
        <p:nvSpPr>
          <p:cNvPr id="30724" name="File"/>
          <p:cNvSpPr>
            <a:spLocks noEditPoints="1" noChangeArrowheads="1"/>
          </p:cNvSpPr>
          <p:nvPr/>
        </p:nvSpPr>
        <p:spPr bwMode="auto">
          <a:xfrm>
            <a:off x="2309814" y="1720850"/>
            <a:ext cx="7240587" cy="444500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Espécies: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Auxílio-doença / LTS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altLang="pt-BR" sz="24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Aposentadoria por invalidez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altLang="pt-BR" sz="24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Auxílio-acidente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altLang="pt-BR" sz="24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Pensão por morte (dependente inválido)</a:t>
            </a:r>
          </a:p>
        </p:txBody>
      </p:sp>
    </p:spTree>
    <p:extLst>
      <p:ext uri="{BB962C8B-B14F-4D97-AF65-F5344CB8AC3E}">
        <p14:creationId xmlns:p14="http://schemas.microsoft.com/office/powerpoint/2010/main" val="36930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1981200" y="269875"/>
            <a:ext cx="8229600" cy="1143000"/>
          </a:xfrm>
        </p:spPr>
        <p:txBody>
          <a:bodyPr>
            <a:normAutofit fontScale="90000"/>
          </a:bodyPr>
          <a:lstStyle/>
          <a:p>
            <a:pPr marL="54864">
              <a:defRPr/>
            </a:pPr>
            <a:r>
              <a:rPr lang="pt-BR" dirty="0" smtClean="0"/>
              <a:t>BENEFÍCIOS POR INCAPACIDADE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1924050" y="1826793"/>
            <a:ext cx="8286750" cy="4986583"/>
          </a:xfrm>
        </p:spPr>
        <p:txBody>
          <a:bodyPr rtlCol="0">
            <a:normAutofit/>
          </a:bodyPr>
          <a:lstStyle/>
          <a:p>
            <a:pPr marL="274320" indent="0">
              <a:buFont typeface="Wingdings" pitchFamily="2" charset="2"/>
              <a:buChar char="ü"/>
              <a:defRPr/>
            </a:pPr>
            <a:r>
              <a:rPr lang="pt-BR" sz="2800" dirty="0">
                <a:latin typeface="Cambria" pitchFamily="18" charset="0"/>
              </a:rPr>
              <a:t>Doença  / lesão  	 </a:t>
            </a:r>
            <a:r>
              <a:rPr lang="pt-BR" sz="2800" dirty="0" smtClean="0">
                <a:latin typeface="Cambria" pitchFamily="18" charset="0"/>
              </a:rPr>
              <a:t>	</a:t>
            </a:r>
            <a:r>
              <a:rPr lang="pt-BR" sz="2800" b="1" dirty="0" smtClean="0">
                <a:latin typeface="Cambria" pitchFamily="18" charset="0"/>
              </a:rPr>
              <a:t>incapacidade </a:t>
            </a:r>
            <a:r>
              <a:rPr lang="pt-BR" sz="2800" b="1" dirty="0">
                <a:latin typeface="Cambria" pitchFamily="18" charset="0"/>
              </a:rPr>
              <a:t>laborativa</a:t>
            </a:r>
          </a:p>
          <a:p>
            <a:pPr marL="45720" indent="0">
              <a:buNone/>
              <a:defRPr/>
            </a:pPr>
            <a:endParaRPr lang="pt-BR" sz="2800" dirty="0">
              <a:latin typeface="Cambria" pitchFamily="18" charset="0"/>
            </a:endParaRPr>
          </a:p>
          <a:p>
            <a:pPr marL="274320" indent="0">
              <a:buFont typeface="Wingdings" pitchFamily="2" charset="2"/>
              <a:buChar char="ü"/>
              <a:defRPr/>
            </a:pPr>
            <a:r>
              <a:rPr lang="pt-BR" sz="2800" dirty="0">
                <a:latin typeface="Cambria" pitchFamily="18" charset="0"/>
              </a:rPr>
              <a:t> Incapacidade 		</a:t>
            </a:r>
            <a:r>
              <a:rPr lang="pt-BR" sz="2800" b="1" dirty="0">
                <a:latin typeface="Cambria" pitchFamily="18" charset="0"/>
              </a:rPr>
              <a:t>avaliação médica pericial</a:t>
            </a:r>
          </a:p>
          <a:p>
            <a:pPr marL="274320" indent="0">
              <a:defRPr/>
            </a:pPr>
            <a:endParaRPr lang="pt-BR" sz="2400" dirty="0">
              <a:latin typeface="Cambria" pitchFamily="18" charset="0"/>
            </a:endParaRPr>
          </a:p>
          <a:p>
            <a:pPr marL="274320" indent="0">
              <a:buFont typeface="Wingdings" pitchFamily="2" charset="2"/>
              <a:buChar char="ü"/>
              <a:defRPr/>
            </a:pPr>
            <a:endParaRPr lang="pt-BR" sz="2400" dirty="0" smtClean="0">
              <a:latin typeface="Cambria" pitchFamily="18" charset="0"/>
            </a:endParaRPr>
          </a:p>
          <a:p>
            <a:pPr marL="274320" indent="0">
              <a:buFont typeface="Wingdings" pitchFamily="2" charset="2"/>
              <a:buChar char="ü"/>
              <a:defRPr/>
            </a:pPr>
            <a:r>
              <a:rPr lang="pt-BR" dirty="0" smtClean="0">
                <a:latin typeface="Cambria" pitchFamily="18" charset="0"/>
              </a:rPr>
              <a:t>Previsão </a:t>
            </a:r>
            <a:r>
              <a:rPr lang="pt-BR" dirty="0">
                <a:latin typeface="Cambria" pitchFamily="18" charset="0"/>
              </a:rPr>
              <a:t>legal</a:t>
            </a:r>
          </a:p>
          <a:p>
            <a:pPr marL="0" indent="0">
              <a:buNone/>
              <a:defRPr/>
            </a:pPr>
            <a:endParaRPr lang="pt-BR" dirty="0">
              <a:latin typeface="Cambria" pitchFamily="18" charset="0"/>
            </a:endParaRPr>
          </a:p>
          <a:p>
            <a:pPr marL="274320" indent="0">
              <a:buFont typeface="Wingdings" pitchFamily="2" charset="2"/>
              <a:buChar char="ü"/>
              <a:defRPr/>
            </a:pPr>
            <a:r>
              <a:rPr lang="pt-BR" dirty="0">
                <a:latin typeface="Cambria" pitchFamily="18" charset="0"/>
              </a:rPr>
              <a:t>Temporário ou permanente (prestação continuada);</a:t>
            </a:r>
          </a:p>
          <a:p>
            <a:pPr marL="274320" indent="0">
              <a:buNone/>
              <a:defRPr/>
            </a:pPr>
            <a:endParaRPr lang="pt-BR" dirty="0">
              <a:latin typeface="Cambria" pitchFamily="18" charset="0"/>
            </a:endParaRPr>
          </a:p>
          <a:p>
            <a:pPr marL="274320" indent="0">
              <a:buFont typeface="Wingdings" pitchFamily="2" charset="2"/>
              <a:buChar char="ü"/>
              <a:defRPr/>
            </a:pPr>
            <a:r>
              <a:rPr lang="pt-BR" dirty="0">
                <a:latin typeface="Cambria" pitchFamily="18" charset="0"/>
              </a:rPr>
              <a:t>Carência mínima de contribuições</a:t>
            </a:r>
            <a:r>
              <a:rPr lang="pt-BR" dirty="0" smtClean="0">
                <a:latin typeface="Cambria" pitchFamily="18" charset="0"/>
              </a:rPr>
              <a:t>;</a:t>
            </a:r>
            <a:endParaRPr lang="pt-BR" dirty="0">
              <a:latin typeface="Cambria" pitchFamily="18" charset="0"/>
            </a:endParaRPr>
          </a:p>
        </p:txBody>
      </p:sp>
      <p:sp>
        <p:nvSpPr>
          <p:cNvPr id="31748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>
                <a:solidFill>
                  <a:schemeClr val="tx2"/>
                </a:solidFill>
                <a:latin typeface="Calibri" panose="020F0502020204030204" pitchFamily="34" charset="0"/>
              </a:rPr>
              <a:t>TREZUB CJ</a:t>
            </a:r>
          </a:p>
        </p:txBody>
      </p:sp>
      <p:sp>
        <p:nvSpPr>
          <p:cNvPr id="6" name="Seta para a direita listrada 5"/>
          <p:cNvSpPr/>
          <p:nvPr/>
        </p:nvSpPr>
        <p:spPr>
          <a:xfrm>
            <a:off x="5015880" y="2030745"/>
            <a:ext cx="423862" cy="285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a direita listrada 7"/>
          <p:cNvSpPr/>
          <p:nvPr/>
        </p:nvSpPr>
        <p:spPr>
          <a:xfrm>
            <a:off x="4658467" y="3091947"/>
            <a:ext cx="419100" cy="285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6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057401" y="457201"/>
            <a:ext cx="7967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latin typeface="+mj-lt"/>
              </a:rPr>
              <a:t> BENEFÍCIOS POR INCAPACIDADE</a:t>
            </a:r>
            <a:endParaRPr lang="pt-BR" sz="2400" dirty="0">
              <a:latin typeface="+mj-lt"/>
            </a:endParaRP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2133600" y="976313"/>
            <a:ext cx="7467600" cy="0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199456" y="1626796"/>
            <a:ext cx="7848600" cy="404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800" b="0" noProof="1">
                <a:latin typeface="Calibri" panose="020F0502020204030204" pitchFamily="34" charset="0"/>
              </a:rPr>
              <a:t>Complexidade</a:t>
            </a:r>
          </a:p>
          <a:p>
            <a:pPr marL="457200" indent="-457200" algn="just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800" b="0" noProof="1">
                <a:latin typeface="Calibri" panose="020F0502020204030204" pitchFamily="34" charset="0"/>
              </a:rPr>
              <a:t>Diferentes áreas: </a:t>
            </a:r>
          </a:p>
          <a:p>
            <a:pPr marL="1200150" lvl="1" indent="-4572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800" b="0" noProof="1" smtClean="0">
                <a:latin typeface="Calibri" panose="020F0502020204030204" pitchFamily="34" charset="0"/>
              </a:rPr>
              <a:t>Reabilitação </a:t>
            </a:r>
            <a:r>
              <a:rPr lang="pt-BR" altLang="pt-BR" sz="2800" b="0" noProof="1">
                <a:latin typeface="Calibri" panose="020F0502020204030204" pitchFamily="34" charset="0"/>
              </a:rPr>
              <a:t>Profissional</a:t>
            </a:r>
          </a:p>
          <a:p>
            <a:pPr marL="1200150" lvl="1" indent="-4572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800" b="0" noProof="1" smtClean="0">
                <a:latin typeface="Calibri" panose="020F0502020204030204" pitchFamily="34" charset="0"/>
              </a:rPr>
              <a:t>Serviço </a:t>
            </a:r>
            <a:r>
              <a:rPr lang="pt-BR" altLang="pt-BR" sz="2800" b="0" noProof="1">
                <a:latin typeface="Calibri" panose="020F0502020204030204" pitchFamily="34" charset="0"/>
              </a:rPr>
              <a:t>Social</a:t>
            </a:r>
          </a:p>
          <a:p>
            <a:pPr marL="1200150" lvl="1" indent="-4572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800" b="0" noProof="1" smtClean="0">
                <a:latin typeface="Calibri" panose="020F0502020204030204" pitchFamily="34" charset="0"/>
              </a:rPr>
              <a:t>Habilitação</a:t>
            </a:r>
            <a:r>
              <a:rPr lang="pt-BR" altLang="pt-BR" sz="2800" b="0" noProof="1">
                <a:latin typeface="Calibri" panose="020F0502020204030204" pitchFamily="34" charset="0"/>
              </a:rPr>
              <a:t>, Concessão e Manutenção</a:t>
            </a:r>
          </a:p>
          <a:p>
            <a:pPr marL="1200150" lvl="1" indent="-45720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800" b="0" noProof="1" smtClean="0">
                <a:latin typeface="Calibri" panose="020F0502020204030204" pitchFamily="34" charset="0"/>
              </a:rPr>
              <a:t>Perícia </a:t>
            </a:r>
            <a:r>
              <a:rPr lang="pt-BR" altLang="pt-BR" sz="2800" b="0" noProof="1">
                <a:latin typeface="Calibri" panose="020F0502020204030204" pitchFamily="34" charset="0"/>
              </a:rPr>
              <a:t>Médica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300" b="0" noProof="1"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300" b="0" noProof="1">
              <a:latin typeface="Calibri" panose="020F0502020204030204" pitchFamily="34" charset="0"/>
            </a:endParaRPr>
          </a:p>
        </p:txBody>
      </p:sp>
      <p:sp>
        <p:nvSpPr>
          <p:cNvPr id="9" name="Texto explicativo em forma de nuvem 8"/>
          <p:cNvSpPr/>
          <p:nvPr/>
        </p:nvSpPr>
        <p:spPr>
          <a:xfrm>
            <a:off x="6213764" y="3789040"/>
            <a:ext cx="5978236" cy="25644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pt-BR" sz="2800" b="1" noProof="1">
                <a:solidFill>
                  <a:srgbClr val="00B0F0"/>
                </a:solidFill>
              </a:rPr>
              <a:t>são os únicos passíveis de alteração por ação de profissionais</a:t>
            </a:r>
          </a:p>
        </p:txBody>
      </p:sp>
      <p:sp>
        <p:nvSpPr>
          <p:cNvPr id="33798" name="Espaço Reservado para Rodapé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>
                <a:latin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20246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26"/>
          <p:cNvSpPr txBox="1">
            <a:spLocks noChangeArrowheads="1"/>
          </p:cNvSpPr>
          <p:nvPr/>
        </p:nvSpPr>
        <p:spPr bwMode="auto">
          <a:xfrm>
            <a:off x="1108710" y="1623060"/>
            <a:ext cx="9749790" cy="3453253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pt-BR" sz="2800" dirty="0">
                <a:solidFill>
                  <a:schemeClr val="bg1"/>
                </a:solidFill>
              </a:rPr>
              <a:t>“</a:t>
            </a:r>
            <a:r>
              <a:rPr lang="pt-BR" sz="2800" i="1" dirty="0">
                <a:solidFill>
                  <a:schemeClr val="bg1"/>
                </a:solidFill>
              </a:rPr>
              <a:t>A incapacidade para o trabalho</a:t>
            </a:r>
            <a:r>
              <a:rPr lang="pt-BR" sz="2800" dirty="0">
                <a:solidFill>
                  <a:schemeClr val="bg1"/>
                </a:solidFill>
              </a:rPr>
              <a:t> vem se tornando o maior problema social na maioria dos países industrializados, resultando em um aumento dos gastos sociais com programas de atenção à doença e à incapacidade/invalidez e, em um declínio das taxas de participação da força de trabalho.” *</a:t>
            </a:r>
          </a:p>
        </p:txBody>
      </p:sp>
      <p:sp>
        <p:nvSpPr>
          <p:cNvPr id="21507" name="Line 1028"/>
          <p:cNvSpPr>
            <a:spLocks noChangeShapeType="1"/>
          </p:cNvSpPr>
          <p:nvPr/>
        </p:nvSpPr>
        <p:spPr bwMode="auto">
          <a:xfrm>
            <a:off x="2057400" y="914400"/>
            <a:ext cx="7467600" cy="0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8" name="Text Box 1030"/>
          <p:cNvSpPr txBox="1">
            <a:spLocks noChangeArrowheads="1"/>
          </p:cNvSpPr>
          <p:nvPr/>
        </p:nvSpPr>
        <p:spPr bwMode="auto">
          <a:xfrm>
            <a:off x="1736726" y="6335713"/>
            <a:ext cx="94014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1400" dirty="0"/>
              <a:t>* Fonte: Who </a:t>
            </a:r>
            <a:r>
              <a:rPr lang="pt-BR" altLang="pt-BR" sz="1400" dirty="0" err="1"/>
              <a:t>returns</a:t>
            </a:r>
            <a:r>
              <a:rPr lang="pt-BR" altLang="pt-BR" sz="1400" dirty="0"/>
              <a:t> </a:t>
            </a:r>
            <a:r>
              <a:rPr lang="pt-BR" altLang="pt-BR" sz="1400" dirty="0" err="1"/>
              <a:t>to</a:t>
            </a:r>
            <a:r>
              <a:rPr lang="pt-BR" altLang="pt-BR" sz="1400" dirty="0"/>
              <a:t> </a:t>
            </a:r>
            <a:r>
              <a:rPr lang="pt-BR" altLang="pt-BR" sz="1400" dirty="0" err="1"/>
              <a:t>work</a:t>
            </a:r>
            <a:r>
              <a:rPr lang="pt-BR" altLang="pt-BR" sz="1400" dirty="0"/>
              <a:t> </a:t>
            </a:r>
            <a:r>
              <a:rPr lang="pt-BR" altLang="pt-BR" sz="1400" dirty="0" err="1"/>
              <a:t>and</a:t>
            </a:r>
            <a:r>
              <a:rPr lang="pt-BR" altLang="pt-BR" sz="1400" dirty="0"/>
              <a:t> </a:t>
            </a:r>
            <a:r>
              <a:rPr lang="pt-BR" altLang="pt-BR" sz="1400" dirty="0" err="1"/>
              <a:t>why</a:t>
            </a:r>
            <a:r>
              <a:rPr lang="pt-BR" altLang="pt-BR" sz="1400" dirty="0"/>
              <a:t>? </a:t>
            </a:r>
            <a:r>
              <a:rPr lang="pt-BR" altLang="pt-BR" sz="1400" dirty="0" smtClean="0"/>
              <a:t>ISSA - Internacional </a:t>
            </a:r>
            <a:r>
              <a:rPr lang="pt-BR" altLang="pt-BR" sz="1400" dirty="0"/>
              <a:t>Social Security </a:t>
            </a:r>
            <a:r>
              <a:rPr lang="pt-BR" altLang="pt-BR" sz="1400" dirty="0" err="1"/>
              <a:t>Association</a:t>
            </a:r>
            <a:r>
              <a:rPr lang="pt-BR" altLang="pt-BR" sz="1400" dirty="0"/>
              <a:t>, </a:t>
            </a:r>
            <a:r>
              <a:rPr lang="pt-BR" altLang="pt-BR" sz="1400" dirty="0" err="1"/>
              <a:t>Research</a:t>
            </a:r>
            <a:r>
              <a:rPr lang="pt-BR" altLang="pt-BR" sz="1400" dirty="0"/>
              <a:t> </a:t>
            </a:r>
            <a:r>
              <a:rPr lang="pt-BR" altLang="pt-BR" sz="1400" dirty="0" err="1"/>
              <a:t>Programme</a:t>
            </a:r>
            <a:r>
              <a:rPr lang="pt-BR" altLang="pt-BR" sz="1400" dirty="0"/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7903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053"/>
          <p:cNvSpPr>
            <a:spLocks noChangeArrowheads="1"/>
          </p:cNvSpPr>
          <p:nvPr/>
        </p:nvSpPr>
        <p:spPr bwMode="auto">
          <a:xfrm>
            <a:off x="1905001" y="239083"/>
            <a:ext cx="6850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2800" dirty="0"/>
              <a:t>Benefícios = Prestações pecuniárias</a:t>
            </a:r>
          </a:p>
        </p:txBody>
      </p:sp>
      <p:sp>
        <p:nvSpPr>
          <p:cNvPr id="22532" name="Line 2054"/>
          <p:cNvSpPr>
            <a:spLocks noChangeShapeType="1"/>
          </p:cNvSpPr>
          <p:nvPr/>
        </p:nvSpPr>
        <p:spPr bwMode="auto">
          <a:xfrm>
            <a:off x="1981200" y="914400"/>
            <a:ext cx="7467600" cy="0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4" name="Text Box 2056"/>
          <p:cNvSpPr txBox="1">
            <a:spLocks noChangeArrowheads="1"/>
          </p:cNvSpPr>
          <p:nvPr/>
        </p:nvSpPr>
        <p:spPr bwMode="auto">
          <a:xfrm>
            <a:off x="1981201" y="990600"/>
            <a:ext cx="311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2000" dirty="0" smtClean="0"/>
              <a:t>Volume  </a:t>
            </a:r>
            <a:r>
              <a:rPr lang="pt-BR" altLang="pt-BR" sz="2000" dirty="0"/>
              <a:t>/ </a:t>
            </a:r>
            <a:r>
              <a:rPr lang="pt-BR" altLang="pt-BR" sz="2000" dirty="0" smtClean="0"/>
              <a:t>2014    </a:t>
            </a:r>
            <a:endParaRPr lang="pt-BR" altLang="pt-BR" sz="2000" dirty="0">
              <a:latin typeface="Calibri" panose="020F0502020204030204" pitchFamily="34" charset="0"/>
            </a:endParaRPr>
          </a:p>
        </p:txBody>
      </p:sp>
      <p:sp>
        <p:nvSpPr>
          <p:cNvPr id="22535" name="Text Box 2057"/>
          <p:cNvSpPr txBox="1">
            <a:spLocks noChangeArrowheads="1"/>
          </p:cNvSpPr>
          <p:nvPr/>
        </p:nvSpPr>
        <p:spPr bwMode="auto">
          <a:xfrm>
            <a:off x="1981200" y="2315450"/>
            <a:ext cx="8229600" cy="287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8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pt-BR" altLang="pt-BR" sz="2700" dirty="0" smtClean="0"/>
              <a:t>Concedidos </a:t>
            </a:r>
            <a:r>
              <a:rPr lang="pt-BR" altLang="pt-BR" sz="2700" dirty="0" smtClean="0">
                <a:solidFill>
                  <a:srgbClr val="FFC000"/>
                </a:solidFill>
              </a:rPr>
              <a:t>5,2 </a:t>
            </a:r>
            <a:r>
              <a:rPr lang="pt-BR" altLang="pt-BR" sz="2700" dirty="0">
                <a:solidFill>
                  <a:srgbClr val="FFC000"/>
                </a:solidFill>
              </a:rPr>
              <a:t>milhões </a:t>
            </a:r>
            <a:r>
              <a:rPr lang="pt-BR" altLang="pt-BR" sz="2700" dirty="0"/>
              <a:t>de </a:t>
            </a:r>
            <a:r>
              <a:rPr lang="pt-BR" altLang="pt-BR" sz="2700" dirty="0" smtClean="0"/>
              <a:t>benefícios</a:t>
            </a:r>
            <a:endParaRPr lang="pt-BR" altLang="pt-BR" sz="2700" dirty="0"/>
          </a:p>
          <a:p>
            <a:pPr algn="just" eaLnBrk="1" hangingPunct="1">
              <a:lnSpc>
                <a:spcPct val="28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pt-BR" altLang="pt-BR" sz="2700" dirty="0"/>
              <a:t>dispêndio de </a:t>
            </a:r>
            <a:r>
              <a:rPr lang="pt-BR" altLang="pt-BR" sz="2700" dirty="0" smtClean="0">
                <a:solidFill>
                  <a:srgbClr val="FFC000"/>
                </a:solidFill>
              </a:rPr>
              <a:t>5,5 bilhões </a:t>
            </a:r>
            <a:r>
              <a:rPr lang="pt-BR" altLang="pt-BR" sz="2700" dirty="0" smtClean="0"/>
              <a:t>de Reais</a:t>
            </a:r>
            <a:endParaRPr lang="pt-BR" altLang="pt-BR" sz="2700" dirty="0"/>
          </a:p>
          <a:p>
            <a:pPr algn="just" eaLnBrk="1" hangingPunct="1">
              <a:lnSpc>
                <a:spcPct val="165000"/>
              </a:lnSpc>
              <a:buClrTx/>
              <a:buSzTx/>
              <a:buFontTx/>
              <a:buNone/>
            </a:pPr>
            <a:endParaRPr lang="pt-BR" altLang="pt-B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3"/>
          <p:cNvSpPr>
            <a:spLocks noChangeArrowheads="1"/>
          </p:cNvSpPr>
          <p:nvPr/>
        </p:nvSpPr>
        <p:spPr bwMode="auto">
          <a:xfrm>
            <a:off x="1905001" y="239083"/>
            <a:ext cx="6850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2800" dirty="0"/>
              <a:t>Benefícios = Prestações pecuniárias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43000" y="1943100"/>
            <a:ext cx="9144000" cy="3908762"/>
          </a:xfrm>
          <a:prstGeom prst="rect">
            <a:avLst/>
          </a:prstGeom>
          <a:noFill/>
          <a:ln w="22225"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ESPÉCIES MAIS CONCEDIDAS</a:t>
            </a: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r>
              <a:rPr lang="pt-BR" sz="2800" b="1" dirty="0" smtClean="0">
                <a:solidFill>
                  <a:srgbClr val="FFC000"/>
                </a:solidFill>
              </a:rPr>
              <a:t>AUXÍLIO DOENÇA PREVIDENCIÁRIO 				44,7%</a:t>
            </a:r>
          </a:p>
          <a:p>
            <a:endParaRPr lang="pt-BR" sz="2800" b="1" dirty="0">
              <a:solidFill>
                <a:srgbClr val="FFC000"/>
              </a:solidFill>
            </a:endParaRPr>
          </a:p>
          <a:p>
            <a:r>
              <a:rPr lang="pt-BR" sz="2800" b="1" dirty="0" smtClean="0">
                <a:solidFill>
                  <a:srgbClr val="FFC000"/>
                </a:solidFill>
              </a:rPr>
              <a:t>APOSENTADORIA POR IDADE							12,4%</a:t>
            </a:r>
          </a:p>
          <a:p>
            <a:endParaRPr lang="pt-BR" sz="2800" b="1" dirty="0">
              <a:solidFill>
                <a:srgbClr val="FFC000"/>
              </a:solidFill>
            </a:endParaRPr>
          </a:p>
          <a:p>
            <a:r>
              <a:rPr lang="pt-BR" sz="2800" b="1" dirty="0" smtClean="0">
                <a:solidFill>
                  <a:srgbClr val="FFC000"/>
                </a:solidFill>
              </a:rPr>
              <a:t>SALÁRIO MATERNIDADE									12,1%</a:t>
            </a: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053"/>
          <p:cNvSpPr>
            <a:spLocks noChangeArrowheads="1"/>
          </p:cNvSpPr>
          <p:nvPr/>
        </p:nvSpPr>
        <p:spPr bwMode="auto">
          <a:xfrm>
            <a:off x="1905001" y="239083"/>
            <a:ext cx="6850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2800" dirty="0"/>
              <a:t>Benefícios = Prestações pecuniárias</a:t>
            </a:r>
          </a:p>
        </p:txBody>
      </p:sp>
      <p:sp>
        <p:nvSpPr>
          <p:cNvPr id="22532" name="Line 2054"/>
          <p:cNvSpPr>
            <a:spLocks noChangeShapeType="1"/>
          </p:cNvSpPr>
          <p:nvPr/>
        </p:nvSpPr>
        <p:spPr bwMode="auto">
          <a:xfrm>
            <a:off x="1981200" y="914400"/>
            <a:ext cx="7467600" cy="0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3" name="Text Box 2055"/>
          <p:cNvSpPr txBox="1">
            <a:spLocks noChangeArrowheads="1"/>
          </p:cNvSpPr>
          <p:nvPr/>
        </p:nvSpPr>
        <p:spPr bwMode="auto">
          <a:xfrm>
            <a:off x="749324" y="6055912"/>
            <a:ext cx="222849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1050" dirty="0">
                <a:latin typeface="Calibri" panose="020F0502020204030204" pitchFamily="34" charset="0"/>
              </a:rPr>
              <a:t>Fonte</a:t>
            </a:r>
            <a:r>
              <a:rPr lang="pt-BR" altLang="pt-BR" sz="1050" dirty="0" smtClean="0">
                <a:latin typeface="Calibri" panose="020F0502020204030204" pitchFamily="34" charset="0"/>
              </a:rPr>
              <a:t>: AEPS  </a:t>
            </a:r>
            <a:r>
              <a:rPr lang="pt-BR" altLang="pt-BR" sz="900" dirty="0" smtClean="0"/>
              <a:t>INSS / DATAPREV</a:t>
            </a:r>
            <a:r>
              <a:rPr lang="pt-BR" altLang="pt-BR" sz="1050" dirty="0" smtClean="0"/>
              <a:t> 2014</a:t>
            </a:r>
            <a:endParaRPr lang="pt-BR" altLang="pt-BR" sz="1050" dirty="0">
              <a:latin typeface="Calibri" panose="020F050202020403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pt-BR" altLang="pt-BR" sz="1050" dirty="0" smtClean="0">
                <a:latin typeface="Calibri" panose="020F0502020204030204" pitchFamily="34" charset="0"/>
              </a:rPr>
              <a:t>*Valor Médio R$ 1001,87</a:t>
            </a:r>
            <a:endParaRPr lang="pt-BR" altLang="pt-BR" sz="1050" dirty="0">
              <a:latin typeface="Calibri" panose="020F050202020403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pt-BR" altLang="pt-BR" sz="1050" dirty="0">
                <a:latin typeface="Calibri" panose="020F0502020204030204" pitchFamily="34" charset="0"/>
              </a:rPr>
              <a:t>**PIB R$ </a:t>
            </a:r>
            <a:r>
              <a:rPr lang="pt-BR" altLang="pt-BR" sz="1050" dirty="0" smtClean="0">
                <a:latin typeface="Calibri" panose="020F0502020204030204" pitchFamily="34" charset="0"/>
              </a:rPr>
              <a:t>5,52 </a:t>
            </a:r>
            <a:r>
              <a:rPr lang="pt-BR" altLang="pt-BR" sz="1050" dirty="0">
                <a:latin typeface="Calibri" panose="020F0502020204030204" pitchFamily="34" charset="0"/>
              </a:rPr>
              <a:t>Trilhões, IBGE </a:t>
            </a:r>
            <a:r>
              <a:rPr lang="pt-BR" altLang="pt-BR" sz="1050" dirty="0" smtClean="0">
                <a:latin typeface="Calibri" panose="020F0502020204030204" pitchFamily="34" charset="0"/>
              </a:rPr>
              <a:t>2014 </a:t>
            </a:r>
            <a:endParaRPr lang="pt-BR" altLang="pt-BR" sz="1050" dirty="0">
              <a:latin typeface="Calibri" panose="020F0502020204030204" pitchFamily="34" charset="0"/>
            </a:endParaRPr>
          </a:p>
        </p:txBody>
      </p:sp>
      <p:sp>
        <p:nvSpPr>
          <p:cNvPr id="22534" name="Text Box 2056"/>
          <p:cNvSpPr txBox="1">
            <a:spLocks noChangeArrowheads="1"/>
          </p:cNvSpPr>
          <p:nvPr/>
        </p:nvSpPr>
        <p:spPr bwMode="auto">
          <a:xfrm>
            <a:off x="1905001" y="1102269"/>
            <a:ext cx="59474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2000" dirty="0" smtClean="0"/>
              <a:t>VALORES CRÉDITOS EMITIDOS  </a:t>
            </a:r>
            <a:r>
              <a:rPr lang="pt-BR" altLang="pt-BR" sz="2000" dirty="0"/>
              <a:t>/ </a:t>
            </a:r>
            <a:r>
              <a:rPr lang="pt-BR" altLang="pt-BR" sz="2000" dirty="0" smtClean="0"/>
              <a:t>2014    </a:t>
            </a:r>
            <a:endParaRPr lang="pt-BR" altLang="pt-BR" sz="2000" dirty="0">
              <a:latin typeface="Calibri" panose="020F0502020204030204" pitchFamily="34" charset="0"/>
            </a:endParaRPr>
          </a:p>
        </p:txBody>
      </p:sp>
      <p:sp>
        <p:nvSpPr>
          <p:cNvPr id="22535" name="Text Box 2057"/>
          <p:cNvSpPr txBox="1">
            <a:spLocks noChangeArrowheads="1"/>
          </p:cNvSpPr>
          <p:nvPr/>
        </p:nvSpPr>
        <p:spPr bwMode="auto">
          <a:xfrm>
            <a:off x="3367628" y="1404960"/>
            <a:ext cx="822960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8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pt-BR" altLang="pt-BR" sz="2700" dirty="0" smtClean="0">
                <a:solidFill>
                  <a:schemeClr val="accent3"/>
                </a:solidFill>
              </a:rPr>
              <a:t>380 milhões </a:t>
            </a:r>
            <a:r>
              <a:rPr lang="pt-BR" altLang="pt-BR" sz="2700" dirty="0"/>
              <a:t>de </a:t>
            </a:r>
            <a:r>
              <a:rPr lang="pt-BR" altLang="pt-BR" sz="2700" dirty="0" smtClean="0"/>
              <a:t>créditos*</a:t>
            </a:r>
          </a:p>
          <a:p>
            <a:pPr algn="just" eaLnBrk="1" hangingPunct="1">
              <a:lnSpc>
                <a:spcPct val="28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pt-BR" altLang="pt-BR" sz="2700" dirty="0" smtClean="0"/>
              <a:t>dispêndio </a:t>
            </a:r>
            <a:r>
              <a:rPr lang="pt-BR" altLang="pt-BR" sz="2700" dirty="0"/>
              <a:t>de </a:t>
            </a:r>
            <a:r>
              <a:rPr lang="pt-BR" altLang="pt-BR" sz="2700" dirty="0" smtClean="0">
                <a:solidFill>
                  <a:schemeClr val="accent3"/>
                </a:solidFill>
              </a:rPr>
              <a:t>380,5 </a:t>
            </a:r>
            <a:r>
              <a:rPr lang="pt-BR" altLang="pt-BR" sz="2700" dirty="0">
                <a:solidFill>
                  <a:schemeClr val="accent3"/>
                </a:solidFill>
              </a:rPr>
              <a:t>bilhões </a:t>
            </a:r>
            <a:r>
              <a:rPr lang="pt-BR" altLang="pt-BR" sz="2700" dirty="0"/>
              <a:t>de </a:t>
            </a:r>
            <a:r>
              <a:rPr lang="pt-BR" altLang="pt-BR" sz="2700" dirty="0" smtClean="0"/>
              <a:t>reais</a:t>
            </a:r>
          </a:p>
          <a:p>
            <a:pPr algn="just" eaLnBrk="1" hangingPunct="1">
              <a:lnSpc>
                <a:spcPct val="28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pt-BR" altLang="pt-BR" sz="2700" dirty="0"/>
              <a:t> </a:t>
            </a:r>
            <a:r>
              <a:rPr lang="pt-BR" altLang="pt-BR" sz="2700" dirty="0" smtClean="0"/>
              <a:t>      3,41% </a:t>
            </a:r>
            <a:r>
              <a:rPr lang="pt-BR" altLang="pt-BR" sz="2700" dirty="0" err="1" smtClean="0"/>
              <a:t>qtidade</a:t>
            </a:r>
            <a:r>
              <a:rPr lang="pt-BR" altLang="pt-BR" sz="2700" dirty="0" smtClean="0"/>
              <a:t>		    10,25% valor</a:t>
            </a:r>
            <a:endParaRPr lang="pt-BR" altLang="pt-BR" sz="2700" dirty="0"/>
          </a:p>
          <a:p>
            <a:pPr algn="just" eaLnBrk="1" hangingPunct="1">
              <a:lnSpc>
                <a:spcPct val="280000"/>
              </a:lnSpc>
              <a:buClrTx/>
              <a:buSzTx/>
              <a:buFont typeface="Wingdings" panose="05000000000000000000" pitchFamily="2" charset="2"/>
              <a:buChar char="ü"/>
            </a:pPr>
            <a:r>
              <a:rPr lang="pt-BR" altLang="pt-BR" sz="2700" dirty="0" smtClean="0"/>
              <a:t>corresponde a </a:t>
            </a:r>
            <a:r>
              <a:rPr lang="pt-BR" altLang="pt-BR" sz="2700" dirty="0" smtClean="0">
                <a:solidFill>
                  <a:srgbClr val="FFC000"/>
                </a:solidFill>
              </a:rPr>
              <a:t>6,9% do PIB</a:t>
            </a:r>
            <a:r>
              <a:rPr lang="pt-BR" altLang="pt-BR" sz="2700" dirty="0" smtClean="0"/>
              <a:t>.**</a:t>
            </a:r>
            <a:endParaRPr lang="pt-BR" altLang="pt-BR" sz="2700" dirty="0"/>
          </a:p>
        </p:txBody>
      </p:sp>
      <p:sp>
        <p:nvSpPr>
          <p:cNvPr id="3" name="Seta para cima 2"/>
          <p:cNvSpPr/>
          <p:nvPr/>
        </p:nvSpPr>
        <p:spPr>
          <a:xfrm>
            <a:off x="3935760" y="4365428"/>
            <a:ext cx="217170" cy="2971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>
            <a:off x="7032104" y="4365428"/>
            <a:ext cx="217170" cy="2971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1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BENEFÍCIOS </a:t>
            </a:r>
            <a:r>
              <a:rPr lang="pt-BR" sz="3200" dirty="0" smtClean="0">
                <a:solidFill>
                  <a:schemeClr val="accent3"/>
                </a:solidFill>
              </a:rPr>
              <a:t>PREVIDENCIÁRIOS? </a:t>
            </a:r>
          </a:p>
          <a:p>
            <a:endParaRPr lang="pt-BR" sz="3200" dirty="0">
              <a:solidFill>
                <a:schemeClr val="accent3"/>
              </a:solidFill>
            </a:endParaRPr>
          </a:p>
          <a:p>
            <a:endParaRPr lang="pt-BR" sz="3200" dirty="0" smtClean="0">
              <a:solidFill>
                <a:schemeClr val="accent3"/>
              </a:solidFill>
            </a:endParaRPr>
          </a:p>
          <a:p>
            <a:r>
              <a:rPr lang="pt-BR" sz="3200" dirty="0" smtClean="0"/>
              <a:t> (perda) saúde = INCAPACIDADE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620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053"/>
          <p:cNvSpPr>
            <a:spLocks noChangeArrowheads="1"/>
          </p:cNvSpPr>
          <p:nvPr/>
        </p:nvSpPr>
        <p:spPr bwMode="auto">
          <a:xfrm>
            <a:off x="1905001" y="239083"/>
            <a:ext cx="6850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2800" dirty="0"/>
              <a:t>Benefícios = Prestações pecuniárias</a:t>
            </a:r>
          </a:p>
        </p:txBody>
      </p:sp>
      <p:sp>
        <p:nvSpPr>
          <p:cNvPr id="22532" name="Line 2054"/>
          <p:cNvSpPr>
            <a:spLocks noChangeShapeType="1"/>
          </p:cNvSpPr>
          <p:nvPr/>
        </p:nvSpPr>
        <p:spPr bwMode="auto">
          <a:xfrm>
            <a:off x="1981200" y="914400"/>
            <a:ext cx="7467600" cy="0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4" name="Text Box 2056"/>
          <p:cNvSpPr txBox="1">
            <a:spLocks noChangeArrowheads="1"/>
          </p:cNvSpPr>
          <p:nvPr/>
        </p:nvSpPr>
        <p:spPr bwMode="auto">
          <a:xfrm>
            <a:off x="1905001" y="1102269"/>
            <a:ext cx="59474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2000" dirty="0" smtClean="0"/>
              <a:t>ESPÉCIES - CRÉDITOS EMITIDOS  </a:t>
            </a:r>
            <a:r>
              <a:rPr lang="pt-BR" altLang="pt-BR" sz="2000" dirty="0"/>
              <a:t>/ </a:t>
            </a:r>
            <a:r>
              <a:rPr lang="pt-BR" altLang="pt-BR" sz="2000" dirty="0" smtClean="0"/>
              <a:t>2014    </a:t>
            </a:r>
            <a:endParaRPr lang="pt-BR" altLang="pt-BR" sz="2000" dirty="0">
              <a:latin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43000" y="2015837"/>
            <a:ext cx="9144000" cy="3631763"/>
          </a:xfrm>
          <a:prstGeom prst="rect">
            <a:avLst/>
          </a:prstGeom>
          <a:noFill/>
          <a:ln w="22225"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r>
              <a:rPr lang="pt-BR" sz="2800" b="1" dirty="0" smtClean="0">
                <a:solidFill>
                  <a:srgbClr val="FFC000"/>
                </a:solidFill>
              </a:rPr>
              <a:t>APOSENTADORIA TEMPO CONTRIBUIÇÃO		34,0%</a:t>
            </a:r>
          </a:p>
          <a:p>
            <a:endParaRPr lang="pt-BR" sz="2800" b="1" dirty="0">
              <a:solidFill>
                <a:srgbClr val="FFC000"/>
              </a:solidFill>
            </a:endParaRPr>
          </a:p>
          <a:p>
            <a:r>
              <a:rPr lang="pt-BR" sz="2800" b="1" dirty="0" smtClean="0">
                <a:solidFill>
                  <a:srgbClr val="FFC000"/>
                </a:solidFill>
              </a:rPr>
              <a:t>PENSÃO POR MORTE 										21,2%</a:t>
            </a:r>
          </a:p>
          <a:p>
            <a:endParaRPr lang="pt-BR" sz="2800" b="1" dirty="0">
              <a:solidFill>
                <a:srgbClr val="FFC000"/>
              </a:solidFill>
            </a:endParaRPr>
          </a:p>
          <a:p>
            <a:r>
              <a:rPr lang="pt-BR" sz="2800" b="1" dirty="0" smtClean="0">
                <a:solidFill>
                  <a:srgbClr val="FFC000"/>
                </a:solidFill>
              </a:rPr>
              <a:t>APOSENTADORIA POR INVALIDEZ					12,4%</a:t>
            </a: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BR" dirty="0" smtClean="0">
              <a:solidFill>
                <a:srgbClr val="FFC000"/>
              </a:solidFill>
            </a:endParaRPr>
          </a:p>
          <a:p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053"/>
          <p:cNvSpPr>
            <a:spLocks noChangeArrowheads="1"/>
          </p:cNvSpPr>
          <p:nvPr/>
        </p:nvSpPr>
        <p:spPr bwMode="auto">
          <a:xfrm>
            <a:off x="1905001" y="239083"/>
            <a:ext cx="6850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2800" dirty="0"/>
              <a:t>Benefícios = Prestações pecuniárias</a:t>
            </a:r>
          </a:p>
        </p:txBody>
      </p:sp>
      <p:sp>
        <p:nvSpPr>
          <p:cNvPr id="22532" name="Line 2054"/>
          <p:cNvSpPr>
            <a:spLocks noChangeShapeType="1"/>
          </p:cNvSpPr>
          <p:nvPr/>
        </p:nvSpPr>
        <p:spPr bwMode="auto">
          <a:xfrm>
            <a:off x="1981200" y="914400"/>
            <a:ext cx="7467600" cy="0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4" name="Text Box 2056"/>
          <p:cNvSpPr txBox="1">
            <a:spLocks noChangeArrowheads="1"/>
          </p:cNvSpPr>
          <p:nvPr/>
        </p:nvSpPr>
        <p:spPr bwMode="auto">
          <a:xfrm>
            <a:off x="1905001" y="907959"/>
            <a:ext cx="59474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2000" dirty="0" smtClean="0"/>
              <a:t>CRÉDITOS EMITIDOS  </a:t>
            </a:r>
            <a:r>
              <a:rPr lang="pt-BR" altLang="pt-BR" sz="2000" dirty="0"/>
              <a:t>/ </a:t>
            </a:r>
            <a:r>
              <a:rPr lang="pt-BR" altLang="pt-BR" sz="2000" dirty="0" smtClean="0"/>
              <a:t>2014    </a:t>
            </a:r>
            <a:endParaRPr lang="pt-BR" altLang="pt-BR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05913"/>
              </p:ext>
            </p:extLst>
          </p:nvPr>
        </p:nvGraphicFramePr>
        <p:xfrm>
          <a:off x="1392383" y="2445596"/>
          <a:ext cx="9040090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206"/>
                <a:gridCol w="1951566"/>
                <a:gridCol w="928640"/>
                <a:gridCol w="1554787"/>
                <a:gridCol w="172489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ESPÉCIE</a:t>
                      </a:r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QUANTIDADE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 (R$ MIL)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</a:t>
                      </a:r>
                    </a:p>
                    <a:p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32.152.518</a:t>
                      </a:r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29.829.511</a:t>
                      </a:r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AP Invalidez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9.508.695</a:t>
                      </a:r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29,57%</a:t>
                      </a:r>
                    </a:p>
                    <a:p>
                      <a:pPr algn="l"/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2.899.068</a:t>
                      </a:r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9,72%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Auxílio Doença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1.515.525</a:t>
                      </a:r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4,71%</a:t>
                      </a:r>
                    </a:p>
                    <a:p>
                      <a:pPr algn="l"/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1.516.207</a:t>
                      </a:r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5,08%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9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1828800" y="1371600"/>
            <a:ext cx="8305800" cy="0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652630" y="415331"/>
            <a:ext cx="865813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2800" dirty="0"/>
              <a:t>INSS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pt-BR" altLang="pt-BR" sz="2800" dirty="0" smtClean="0"/>
              <a:t>Exames Médicos Periciais no </a:t>
            </a:r>
            <a:r>
              <a:rPr lang="pt-BR" altLang="pt-BR" sz="2800" dirty="0"/>
              <a:t>ano de </a:t>
            </a:r>
            <a:r>
              <a:rPr lang="pt-BR" altLang="pt-BR" sz="2800" dirty="0" smtClean="0"/>
              <a:t>2014 – BRASIL</a:t>
            </a:r>
          </a:p>
          <a:p>
            <a:pPr eaLnBrk="1" hangingPunct="1">
              <a:buClrTx/>
              <a:buSzTx/>
              <a:buFontTx/>
              <a:buNone/>
            </a:pPr>
            <a:endParaRPr lang="pt-BR" altLang="pt-BR" sz="2800" dirty="0"/>
          </a:p>
          <a:p>
            <a:pPr eaLnBrk="1" hangingPunct="1">
              <a:buClrTx/>
              <a:buSzTx/>
              <a:buFontTx/>
              <a:buNone/>
            </a:pPr>
            <a:r>
              <a:rPr lang="pt-BR" altLang="pt-BR" sz="2000" b="1" dirty="0" smtClean="0"/>
              <a:t>Tipo de Conclusão</a:t>
            </a:r>
            <a:endParaRPr lang="pt-BR" altLang="pt-BR" sz="1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7146"/>
              </p:ext>
            </p:extLst>
          </p:nvPr>
        </p:nvGraphicFramePr>
        <p:xfrm>
          <a:off x="1828800" y="2836718"/>
          <a:ext cx="9164782" cy="257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946"/>
                <a:gridCol w="2166824"/>
                <a:gridCol w="2915816"/>
                <a:gridCol w="2291196"/>
              </a:tblGrid>
              <a:tr h="607813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CONTRÁRIA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/>
                        <a:t>FAVORÁVEL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23096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/>
                        <a:t>Duração Determinada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Duração Indeterminada</a:t>
                      </a:r>
                      <a:endParaRPr lang="pt-BR" dirty="0"/>
                    </a:p>
                  </a:txBody>
                  <a:tcPr/>
                </a:tc>
              </a:tr>
              <a:tr h="59274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7.458.323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2.116.207</a:t>
                      </a:r>
                    </a:p>
                    <a:p>
                      <a:pPr algn="ctr"/>
                      <a:r>
                        <a:rPr lang="pt-BR" sz="1600" b="0" dirty="0" smtClean="0"/>
                        <a:t>(28,3%)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4.808.593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533.523</a:t>
                      </a:r>
                    </a:p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3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1828800" y="1371600"/>
            <a:ext cx="8305800" cy="0"/>
          </a:xfrm>
          <a:prstGeom prst="line">
            <a:avLst/>
          </a:prstGeom>
          <a:noFill/>
          <a:ln w="38100" cmpd="dbl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652630" y="908720"/>
            <a:ext cx="865813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pt-BR" altLang="pt-BR" sz="2800" dirty="0"/>
              <a:t>INSS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pt-BR" altLang="pt-BR" sz="2800" dirty="0" smtClean="0"/>
              <a:t>Exames Médicos Periciais no </a:t>
            </a:r>
            <a:r>
              <a:rPr lang="pt-BR" altLang="pt-BR" sz="2800" dirty="0"/>
              <a:t>ano de </a:t>
            </a:r>
            <a:r>
              <a:rPr lang="pt-BR" altLang="pt-BR" sz="2800" dirty="0" smtClean="0"/>
              <a:t>2014 – BRASIL</a:t>
            </a:r>
          </a:p>
          <a:p>
            <a:pPr eaLnBrk="1" hangingPunct="1">
              <a:buClrTx/>
              <a:buSzTx/>
              <a:buFontTx/>
              <a:buNone/>
            </a:pPr>
            <a:endParaRPr lang="pt-BR" altLang="pt-BR" sz="2800" dirty="0"/>
          </a:p>
          <a:p>
            <a:pPr eaLnBrk="1" hangingPunct="1">
              <a:buClrTx/>
              <a:buSzTx/>
              <a:buFontTx/>
              <a:buNone/>
            </a:pPr>
            <a:r>
              <a:rPr lang="pt-BR" altLang="pt-BR" sz="2000" b="1" dirty="0" smtClean="0"/>
              <a:t>Espécie</a:t>
            </a:r>
            <a:endParaRPr lang="pt-BR" altLang="pt-BR" sz="1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67940"/>
              </p:ext>
            </p:extLst>
          </p:nvPr>
        </p:nvGraphicFramePr>
        <p:xfrm>
          <a:off x="1828800" y="3241278"/>
          <a:ext cx="95942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554"/>
                <a:gridCol w="1789270"/>
                <a:gridCol w="1863090"/>
                <a:gridCol w="1965960"/>
                <a:gridCol w="157734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TOTAL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PENSÃO POR MORTE</a:t>
                      </a:r>
                    </a:p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AX DOENÇA </a:t>
                      </a:r>
                    </a:p>
                    <a:p>
                      <a:endParaRPr lang="pt-BR" sz="2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AX</a:t>
                      </a:r>
                      <a:r>
                        <a:rPr lang="pt-BR" sz="2000" baseline="0" dirty="0" smtClean="0"/>
                        <a:t> DOENÇA AT</a:t>
                      </a:r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AMPARO PORTADOR DEFICIÊNCIA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7.458.323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7.813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6.377.804</a:t>
                      </a:r>
                      <a:endParaRPr lang="pt-BR" sz="24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732.458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339.987</a:t>
                      </a:r>
                    </a:p>
                    <a:p>
                      <a:pPr algn="r"/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524000" y="2000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pt-BR" altLang="pt-BR" sz="2600" b="1">
                <a:latin typeface="Calibri" panose="020F0502020204030204" pitchFamily="34" charset="0"/>
              </a:rPr>
              <a:t>Desempenho Comparativo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2971370" y="928689"/>
            <a:ext cx="5998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pt-BR" altLang="pt-BR" sz="3600" b="1">
                <a:latin typeface="Times New Roman" panose="02020603050405020304" pitchFamily="18" charset="0"/>
              </a:rPr>
              <a:t>Aposentadorias por Invalidez</a:t>
            </a:r>
          </a:p>
          <a:p>
            <a:pPr algn="ctr">
              <a:buClrTx/>
              <a:buSzTx/>
              <a:buFontTx/>
              <a:buNone/>
            </a:pPr>
            <a:endParaRPr lang="pt-BR" altLang="pt-BR" sz="3600" b="1">
              <a:latin typeface="Times New Roman" panose="02020603050405020304" pitchFamily="18" charset="0"/>
            </a:endParaRPr>
          </a:p>
        </p:txBody>
      </p:sp>
      <p:sp>
        <p:nvSpPr>
          <p:cNvPr id="38918" name="Retângulo 10"/>
          <p:cNvSpPr>
            <a:spLocks noChangeArrowheads="1"/>
          </p:cNvSpPr>
          <p:nvPr/>
        </p:nvSpPr>
        <p:spPr bwMode="auto">
          <a:xfrm>
            <a:off x="2667001" y="2667001"/>
            <a:ext cx="72866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REGIME  GERAL</a:t>
            </a:r>
            <a:r>
              <a:rPr lang="pt-BR" altLang="pt-B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*</a:t>
            </a:r>
            <a:r>
              <a:rPr lang="pt-BR" altLang="pt-BR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t-BR" altLang="pt-B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20,74%</a:t>
            </a:r>
            <a:r>
              <a:rPr lang="pt-BR" alt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						</a:t>
            </a:r>
          </a:p>
          <a:p>
            <a:pPr>
              <a:buClrTx/>
              <a:buSzTx/>
              <a:buFontTx/>
              <a:buNone/>
            </a:pPr>
            <a:endParaRPr lang="pt-BR" altLang="pt-BR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>
              <a:buClrTx/>
              <a:buSzTx/>
              <a:buFontTx/>
              <a:buNone/>
            </a:pPr>
            <a:r>
              <a:rPr lang="pt-BR" alt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RJU</a:t>
            </a:r>
            <a:r>
              <a:rPr lang="pt-BR" alt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**</a:t>
            </a:r>
            <a:r>
              <a:rPr lang="pt-BR" alt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	  </a:t>
            </a:r>
            <a:r>
              <a:rPr lang="pt-BR" altLang="pt-B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??  (25%)* </a:t>
            </a:r>
            <a:endParaRPr lang="pt-BR" altLang="pt-BR" sz="4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50918" y="6005945"/>
            <a:ext cx="5185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* Dado referente a 2005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848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marL="54864">
              <a:defRPr/>
            </a:pPr>
            <a:r>
              <a:rPr lang="pt-BR" sz="3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PARANAPREVIDÊNCIA - BMDO </a:t>
            </a:r>
            <a:r>
              <a:rPr lang="pt-BR" sz="3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2015</a:t>
            </a:r>
            <a:endParaRPr lang="pt-BR" sz="3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399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38812"/>
              </p:ext>
            </p:extLst>
          </p:nvPr>
        </p:nvGraphicFramePr>
        <p:xfrm>
          <a:off x="1225550" y="1524000"/>
          <a:ext cx="9595218" cy="464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3" imgW="10896772" imgH="2352790" progId="Excel.Sheet.8">
                  <p:embed/>
                </p:oleObj>
              </mc:Choice>
              <mc:Fallback>
                <p:oleObj name="Worksheet" r:id="rId3" imgW="10896772" imgH="23527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1524000"/>
                        <a:ext cx="9595218" cy="464130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0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7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68" y="768393"/>
            <a:ext cx="2906873" cy="1447800"/>
          </a:xfrm>
        </p:spPr>
        <p:txBody>
          <a:bodyPr anchor="t"/>
          <a:lstStyle/>
          <a:p>
            <a:r>
              <a:rPr lang="pt-BR" sz="2000" dirty="0" smtClean="0">
                <a:solidFill>
                  <a:schemeClr val="bg1"/>
                </a:solidFill>
              </a:rPr>
              <a:t>PARANAPREVIDENCIA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2138" y="2147660"/>
            <a:ext cx="2751499" cy="2895599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BENEFÍCIOS DE INVALIDEZ EM MANUTENÇÃO / DEZ 2015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30050" name="Group 172"/>
          <p:cNvGrpSpPr>
            <a:grpSpLocks/>
          </p:cNvGrpSpPr>
          <p:nvPr/>
        </p:nvGrpSpPr>
        <p:grpSpPr bwMode="auto">
          <a:xfrm>
            <a:off x="2912074" y="620688"/>
            <a:ext cx="9088582" cy="5966009"/>
            <a:chOff x="-2" y="-2"/>
            <a:chExt cx="3743" cy="4962"/>
          </a:xfrm>
        </p:grpSpPr>
        <p:grpSp>
          <p:nvGrpSpPr>
            <p:cNvPr id="130052" name="Group 170"/>
            <p:cNvGrpSpPr>
              <a:grpSpLocks/>
            </p:cNvGrpSpPr>
            <p:nvPr/>
          </p:nvGrpSpPr>
          <p:grpSpPr bwMode="auto">
            <a:xfrm>
              <a:off x="0" y="0"/>
              <a:ext cx="3739" cy="4958"/>
              <a:chOff x="0" y="0"/>
              <a:chExt cx="3739" cy="4958"/>
            </a:xfrm>
          </p:grpSpPr>
          <p:grpSp>
            <p:nvGrpSpPr>
              <p:cNvPr id="130054" name="Group 59"/>
              <p:cNvGrpSpPr>
                <a:grpSpLocks/>
              </p:cNvGrpSpPr>
              <p:nvPr/>
            </p:nvGrpSpPr>
            <p:grpSpPr bwMode="auto">
              <a:xfrm>
                <a:off x="0" y="0"/>
                <a:ext cx="406" cy="461"/>
                <a:chOff x="0" y="0"/>
                <a:chExt cx="406" cy="461"/>
              </a:xfrm>
            </p:grpSpPr>
            <p:sp>
              <p:nvSpPr>
                <p:cNvPr id="130220" name="Rectangle 2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50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Fundo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221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55" name="Group 61"/>
              <p:cNvGrpSpPr>
                <a:grpSpLocks/>
              </p:cNvGrpSpPr>
              <p:nvPr/>
            </p:nvGrpSpPr>
            <p:grpSpPr bwMode="auto">
              <a:xfrm>
                <a:off x="406" y="0"/>
                <a:ext cx="1260" cy="461"/>
                <a:chOff x="406" y="0"/>
                <a:chExt cx="1260" cy="461"/>
              </a:xfrm>
            </p:grpSpPr>
            <p:sp>
              <p:nvSpPr>
                <p:cNvPr id="130218" name="Rectangle 3"/>
                <p:cNvSpPr>
                  <a:spLocks noChangeArrowheads="1"/>
                </p:cNvSpPr>
                <p:nvPr/>
              </p:nvSpPr>
              <p:spPr bwMode="auto">
                <a:xfrm>
                  <a:off x="434" y="0"/>
                  <a:ext cx="1204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Itens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219" name="Rectangle 60"/>
                <p:cNvSpPr>
                  <a:spLocks noChangeArrowheads="1"/>
                </p:cNvSpPr>
                <p:nvPr/>
              </p:nvSpPr>
              <p:spPr bwMode="auto">
                <a:xfrm>
                  <a:off x="406" y="0"/>
                  <a:ext cx="126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56" name="Group 63"/>
              <p:cNvGrpSpPr>
                <a:grpSpLocks/>
              </p:cNvGrpSpPr>
              <p:nvPr/>
            </p:nvGrpSpPr>
            <p:grpSpPr bwMode="auto">
              <a:xfrm>
                <a:off x="1666" y="0"/>
                <a:ext cx="691" cy="461"/>
                <a:chOff x="1666" y="0"/>
                <a:chExt cx="691" cy="461"/>
              </a:xfrm>
            </p:grpSpPr>
            <p:sp>
              <p:nvSpPr>
                <p:cNvPr id="130216" name="Rectangle 4"/>
                <p:cNvSpPr>
                  <a:spLocks noChangeArrowheads="1"/>
                </p:cNvSpPr>
                <p:nvPr/>
              </p:nvSpPr>
              <p:spPr bwMode="auto">
                <a:xfrm>
                  <a:off x="1694" y="0"/>
                  <a:ext cx="635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Masculino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217" name="Rectangle 62"/>
                <p:cNvSpPr>
                  <a:spLocks noChangeArrowheads="1"/>
                </p:cNvSpPr>
                <p:nvPr/>
              </p:nvSpPr>
              <p:spPr bwMode="auto">
                <a:xfrm>
                  <a:off x="1666" y="0"/>
                  <a:ext cx="69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57" name="Group 65"/>
              <p:cNvGrpSpPr>
                <a:grpSpLocks/>
              </p:cNvGrpSpPr>
              <p:nvPr/>
            </p:nvGrpSpPr>
            <p:grpSpPr bwMode="auto">
              <a:xfrm>
                <a:off x="2357" y="0"/>
                <a:ext cx="691" cy="461"/>
                <a:chOff x="2357" y="0"/>
                <a:chExt cx="691" cy="461"/>
              </a:xfrm>
            </p:grpSpPr>
            <p:sp>
              <p:nvSpPr>
                <p:cNvPr id="130214" name="Rectangle 5"/>
                <p:cNvSpPr>
                  <a:spLocks noChangeArrowheads="1"/>
                </p:cNvSpPr>
                <p:nvPr/>
              </p:nvSpPr>
              <p:spPr bwMode="auto">
                <a:xfrm>
                  <a:off x="2385" y="0"/>
                  <a:ext cx="635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Feminino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215" name="Rectangle 64"/>
                <p:cNvSpPr>
                  <a:spLocks noChangeArrowheads="1"/>
                </p:cNvSpPr>
                <p:nvPr/>
              </p:nvSpPr>
              <p:spPr bwMode="auto">
                <a:xfrm>
                  <a:off x="2357" y="0"/>
                  <a:ext cx="69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58" name="Group 67"/>
              <p:cNvGrpSpPr>
                <a:grpSpLocks/>
              </p:cNvGrpSpPr>
              <p:nvPr/>
            </p:nvGrpSpPr>
            <p:grpSpPr bwMode="auto">
              <a:xfrm>
                <a:off x="3048" y="0"/>
                <a:ext cx="691" cy="461"/>
                <a:chOff x="3048" y="0"/>
                <a:chExt cx="691" cy="461"/>
              </a:xfrm>
            </p:grpSpPr>
            <p:sp>
              <p:nvSpPr>
                <p:cNvPr id="130212" name="Rectangle 6"/>
                <p:cNvSpPr>
                  <a:spLocks noChangeArrowheads="1"/>
                </p:cNvSpPr>
                <p:nvPr/>
              </p:nvSpPr>
              <p:spPr bwMode="auto">
                <a:xfrm>
                  <a:off x="3076" y="0"/>
                  <a:ext cx="635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Total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213" name="Rectangle 66"/>
                <p:cNvSpPr>
                  <a:spLocks noChangeArrowheads="1"/>
                </p:cNvSpPr>
                <p:nvPr/>
              </p:nvSpPr>
              <p:spPr bwMode="auto">
                <a:xfrm>
                  <a:off x="3048" y="0"/>
                  <a:ext cx="69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59" name="Group 69"/>
              <p:cNvGrpSpPr>
                <a:grpSpLocks/>
              </p:cNvGrpSpPr>
              <p:nvPr/>
            </p:nvGrpSpPr>
            <p:grpSpPr bwMode="auto">
              <a:xfrm>
                <a:off x="0" y="461"/>
                <a:ext cx="406" cy="1499"/>
                <a:chOff x="0" y="461"/>
                <a:chExt cx="406" cy="1499"/>
              </a:xfrm>
            </p:grpSpPr>
            <p:sp>
              <p:nvSpPr>
                <p:cNvPr id="130210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350" cy="149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0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800" dirty="0" smtClean="0">
                      <a:solidFill>
                        <a:schemeClr val="bg1"/>
                      </a:solidFill>
                    </a:rPr>
                    <a:t>FF/FP</a:t>
                  </a:r>
                  <a:endParaRPr lang="pt-BR" altLang="pt-BR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211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406" cy="1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60" name="Group 71"/>
              <p:cNvGrpSpPr>
                <a:grpSpLocks/>
              </p:cNvGrpSpPr>
              <p:nvPr/>
            </p:nvGrpSpPr>
            <p:grpSpPr bwMode="auto">
              <a:xfrm>
                <a:off x="406" y="461"/>
                <a:ext cx="1260" cy="346"/>
                <a:chOff x="406" y="461"/>
                <a:chExt cx="1260" cy="346"/>
              </a:xfrm>
            </p:grpSpPr>
            <p:sp>
              <p:nvSpPr>
                <p:cNvPr id="130208" name="Rectangle 8"/>
                <p:cNvSpPr>
                  <a:spLocks noChangeArrowheads="1"/>
                </p:cNvSpPr>
                <p:nvPr/>
              </p:nvSpPr>
              <p:spPr bwMode="auto">
                <a:xfrm>
                  <a:off x="434" y="461"/>
                  <a:ext cx="1204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Quantidade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209" name="Rectangle 70"/>
                <p:cNvSpPr>
                  <a:spLocks noChangeArrowheads="1"/>
                </p:cNvSpPr>
                <p:nvPr/>
              </p:nvSpPr>
              <p:spPr bwMode="auto">
                <a:xfrm>
                  <a:off x="406" y="461"/>
                  <a:ext cx="1260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61" name="Group 73"/>
              <p:cNvGrpSpPr>
                <a:grpSpLocks/>
              </p:cNvGrpSpPr>
              <p:nvPr/>
            </p:nvGrpSpPr>
            <p:grpSpPr bwMode="auto">
              <a:xfrm>
                <a:off x="1666" y="461"/>
                <a:ext cx="691" cy="346"/>
                <a:chOff x="1666" y="461"/>
                <a:chExt cx="691" cy="346"/>
              </a:xfrm>
            </p:grpSpPr>
            <p:sp>
              <p:nvSpPr>
                <p:cNvPr id="130206" name="Rectangle 9"/>
                <p:cNvSpPr>
                  <a:spLocks noChangeArrowheads="1"/>
                </p:cNvSpPr>
                <p:nvPr/>
              </p:nvSpPr>
              <p:spPr bwMode="auto">
                <a:xfrm>
                  <a:off x="1694" y="461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1.001</a:t>
                  </a: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207" name="Rectangle 72"/>
                <p:cNvSpPr>
                  <a:spLocks noChangeArrowheads="1"/>
                </p:cNvSpPr>
                <p:nvPr/>
              </p:nvSpPr>
              <p:spPr bwMode="auto">
                <a:xfrm>
                  <a:off x="1666" y="461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62" name="Group 75"/>
              <p:cNvGrpSpPr>
                <a:grpSpLocks/>
              </p:cNvGrpSpPr>
              <p:nvPr/>
            </p:nvGrpSpPr>
            <p:grpSpPr bwMode="auto">
              <a:xfrm>
                <a:off x="2357" y="461"/>
                <a:ext cx="691" cy="346"/>
                <a:chOff x="2357" y="461"/>
                <a:chExt cx="691" cy="346"/>
              </a:xfrm>
            </p:grpSpPr>
            <p:sp>
              <p:nvSpPr>
                <p:cNvPr id="130204" name="Rectangle 10"/>
                <p:cNvSpPr>
                  <a:spLocks noChangeArrowheads="1"/>
                </p:cNvSpPr>
                <p:nvPr/>
              </p:nvSpPr>
              <p:spPr bwMode="auto">
                <a:xfrm>
                  <a:off x="2385" y="461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1.604</a:t>
                  </a: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205" name="Rectangle 74"/>
                <p:cNvSpPr>
                  <a:spLocks noChangeArrowheads="1"/>
                </p:cNvSpPr>
                <p:nvPr/>
              </p:nvSpPr>
              <p:spPr bwMode="auto">
                <a:xfrm>
                  <a:off x="2357" y="461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63" name="Group 77"/>
              <p:cNvGrpSpPr>
                <a:grpSpLocks/>
              </p:cNvGrpSpPr>
              <p:nvPr/>
            </p:nvGrpSpPr>
            <p:grpSpPr bwMode="auto">
              <a:xfrm>
                <a:off x="3048" y="461"/>
                <a:ext cx="691" cy="346"/>
                <a:chOff x="3048" y="461"/>
                <a:chExt cx="691" cy="346"/>
              </a:xfrm>
            </p:grpSpPr>
            <p:sp>
              <p:nvSpPr>
                <p:cNvPr id="130202" name="Rectangle 11"/>
                <p:cNvSpPr>
                  <a:spLocks noChangeArrowheads="1"/>
                </p:cNvSpPr>
                <p:nvPr/>
              </p:nvSpPr>
              <p:spPr bwMode="auto">
                <a:xfrm>
                  <a:off x="3076" y="461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2.605</a:t>
                  </a: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203" name="Rectangle 76"/>
                <p:cNvSpPr>
                  <a:spLocks noChangeArrowheads="1"/>
                </p:cNvSpPr>
                <p:nvPr/>
              </p:nvSpPr>
              <p:spPr bwMode="auto">
                <a:xfrm>
                  <a:off x="3048" y="461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64" name="Group 79"/>
              <p:cNvGrpSpPr>
                <a:grpSpLocks/>
              </p:cNvGrpSpPr>
              <p:nvPr/>
            </p:nvGrpSpPr>
            <p:grpSpPr bwMode="auto">
              <a:xfrm>
                <a:off x="406" y="807"/>
                <a:ext cx="1260" cy="346"/>
                <a:chOff x="406" y="807"/>
                <a:chExt cx="1260" cy="346"/>
              </a:xfrm>
            </p:grpSpPr>
            <p:sp>
              <p:nvSpPr>
                <p:cNvPr id="130200" name="Rectangle 12"/>
                <p:cNvSpPr>
                  <a:spLocks noChangeArrowheads="1"/>
                </p:cNvSpPr>
                <p:nvPr/>
              </p:nvSpPr>
              <p:spPr bwMode="auto">
                <a:xfrm>
                  <a:off x="434" y="807"/>
                  <a:ext cx="1204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Idade de Aposentadoria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201" name="Rectangle 78"/>
                <p:cNvSpPr>
                  <a:spLocks noChangeArrowheads="1"/>
                </p:cNvSpPr>
                <p:nvPr/>
              </p:nvSpPr>
              <p:spPr bwMode="auto">
                <a:xfrm>
                  <a:off x="406" y="807"/>
                  <a:ext cx="1260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65" name="Group 81"/>
              <p:cNvGrpSpPr>
                <a:grpSpLocks/>
              </p:cNvGrpSpPr>
              <p:nvPr/>
            </p:nvGrpSpPr>
            <p:grpSpPr bwMode="auto">
              <a:xfrm>
                <a:off x="1666" y="807"/>
                <a:ext cx="691" cy="346"/>
                <a:chOff x="1666" y="807"/>
                <a:chExt cx="691" cy="346"/>
              </a:xfrm>
            </p:grpSpPr>
            <p:sp>
              <p:nvSpPr>
                <p:cNvPr id="130198" name="Rectangle 13"/>
                <p:cNvSpPr>
                  <a:spLocks noChangeArrowheads="1"/>
                </p:cNvSpPr>
                <p:nvPr/>
              </p:nvSpPr>
              <p:spPr bwMode="auto">
                <a:xfrm>
                  <a:off x="1694" y="807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52,4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199" name="Rectangle 80"/>
                <p:cNvSpPr>
                  <a:spLocks noChangeArrowheads="1"/>
                </p:cNvSpPr>
                <p:nvPr/>
              </p:nvSpPr>
              <p:spPr bwMode="auto">
                <a:xfrm>
                  <a:off x="1666" y="807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66" name="Group 83"/>
              <p:cNvGrpSpPr>
                <a:grpSpLocks/>
              </p:cNvGrpSpPr>
              <p:nvPr/>
            </p:nvGrpSpPr>
            <p:grpSpPr bwMode="auto">
              <a:xfrm>
                <a:off x="2357" y="807"/>
                <a:ext cx="691" cy="361"/>
                <a:chOff x="2357" y="807"/>
                <a:chExt cx="691" cy="361"/>
              </a:xfrm>
            </p:grpSpPr>
            <p:sp>
              <p:nvSpPr>
                <p:cNvPr id="130196" name="Rectangle 14"/>
                <p:cNvSpPr>
                  <a:spLocks noChangeArrowheads="1"/>
                </p:cNvSpPr>
                <p:nvPr/>
              </p:nvSpPr>
              <p:spPr bwMode="auto">
                <a:xfrm>
                  <a:off x="2399" y="822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53,3</a:t>
                  </a:r>
                  <a:endParaRPr lang="pt-BR" altLang="pt-BR" sz="12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197" name="Rectangle 82"/>
                <p:cNvSpPr>
                  <a:spLocks noChangeArrowheads="1"/>
                </p:cNvSpPr>
                <p:nvPr/>
              </p:nvSpPr>
              <p:spPr bwMode="auto">
                <a:xfrm>
                  <a:off x="2357" y="807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67" name="Group 85"/>
              <p:cNvGrpSpPr>
                <a:grpSpLocks/>
              </p:cNvGrpSpPr>
              <p:nvPr/>
            </p:nvGrpSpPr>
            <p:grpSpPr bwMode="auto">
              <a:xfrm>
                <a:off x="3048" y="807"/>
                <a:ext cx="691" cy="346"/>
                <a:chOff x="3048" y="807"/>
                <a:chExt cx="691" cy="346"/>
              </a:xfrm>
            </p:grpSpPr>
            <p:sp>
              <p:nvSpPr>
                <p:cNvPr id="130194" name="Rectangle 15"/>
                <p:cNvSpPr>
                  <a:spLocks noChangeArrowheads="1"/>
                </p:cNvSpPr>
                <p:nvPr/>
              </p:nvSpPr>
              <p:spPr bwMode="auto">
                <a:xfrm>
                  <a:off x="3076" y="807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53,0</a:t>
                  </a: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95" name="Rectangle 84"/>
                <p:cNvSpPr>
                  <a:spLocks noChangeArrowheads="1"/>
                </p:cNvSpPr>
                <p:nvPr/>
              </p:nvSpPr>
              <p:spPr bwMode="auto">
                <a:xfrm>
                  <a:off x="3048" y="807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68" name="Group 87"/>
              <p:cNvGrpSpPr>
                <a:grpSpLocks/>
              </p:cNvGrpSpPr>
              <p:nvPr/>
            </p:nvGrpSpPr>
            <p:grpSpPr bwMode="auto">
              <a:xfrm>
                <a:off x="406" y="1153"/>
                <a:ext cx="1260" cy="461"/>
                <a:chOff x="406" y="1153"/>
                <a:chExt cx="1260" cy="461"/>
              </a:xfrm>
            </p:grpSpPr>
            <p:sp>
              <p:nvSpPr>
                <p:cNvPr id="130192" name="Rectangle 16"/>
                <p:cNvSpPr>
                  <a:spLocks noChangeArrowheads="1"/>
                </p:cNvSpPr>
                <p:nvPr/>
              </p:nvSpPr>
              <p:spPr bwMode="auto">
                <a:xfrm>
                  <a:off x="434" y="1153"/>
                  <a:ext cx="1204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Expectativa de Sobrevida*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93" name="Rectangle 86"/>
                <p:cNvSpPr>
                  <a:spLocks noChangeArrowheads="1"/>
                </p:cNvSpPr>
                <p:nvPr/>
              </p:nvSpPr>
              <p:spPr bwMode="auto">
                <a:xfrm>
                  <a:off x="406" y="1153"/>
                  <a:ext cx="126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69" name="Group 89"/>
              <p:cNvGrpSpPr>
                <a:grpSpLocks/>
              </p:cNvGrpSpPr>
              <p:nvPr/>
            </p:nvGrpSpPr>
            <p:grpSpPr bwMode="auto">
              <a:xfrm>
                <a:off x="1666" y="1153"/>
                <a:ext cx="691" cy="461"/>
                <a:chOff x="1666" y="1153"/>
                <a:chExt cx="691" cy="461"/>
              </a:xfrm>
            </p:grpSpPr>
            <p:sp>
              <p:nvSpPr>
                <p:cNvPr id="130190" name="Rectangle 17"/>
                <p:cNvSpPr>
                  <a:spLocks noChangeArrowheads="1"/>
                </p:cNvSpPr>
                <p:nvPr/>
              </p:nvSpPr>
              <p:spPr bwMode="auto">
                <a:xfrm>
                  <a:off x="1694" y="1153"/>
                  <a:ext cx="635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29,3</a:t>
                  </a:r>
                  <a:endParaRPr lang="pt-BR" altLang="pt-BR" sz="12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191" name="Rectangle 88"/>
                <p:cNvSpPr>
                  <a:spLocks noChangeArrowheads="1"/>
                </p:cNvSpPr>
                <p:nvPr/>
              </p:nvSpPr>
              <p:spPr bwMode="auto">
                <a:xfrm>
                  <a:off x="1666" y="1153"/>
                  <a:ext cx="69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70" name="Group 91"/>
              <p:cNvGrpSpPr>
                <a:grpSpLocks/>
              </p:cNvGrpSpPr>
              <p:nvPr/>
            </p:nvGrpSpPr>
            <p:grpSpPr bwMode="auto">
              <a:xfrm>
                <a:off x="2357" y="1153"/>
                <a:ext cx="691" cy="461"/>
                <a:chOff x="2357" y="1153"/>
                <a:chExt cx="691" cy="461"/>
              </a:xfrm>
            </p:grpSpPr>
            <p:sp>
              <p:nvSpPr>
                <p:cNvPr id="130188" name="Rectangle 18"/>
                <p:cNvSpPr>
                  <a:spLocks noChangeArrowheads="1"/>
                </p:cNvSpPr>
                <p:nvPr/>
              </p:nvSpPr>
              <p:spPr bwMode="auto">
                <a:xfrm>
                  <a:off x="2385" y="1153"/>
                  <a:ext cx="635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89" name="Rectangle 90"/>
                <p:cNvSpPr>
                  <a:spLocks noChangeArrowheads="1"/>
                </p:cNvSpPr>
                <p:nvPr/>
              </p:nvSpPr>
              <p:spPr bwMode="auto">
                <a:xfrm>
                  <a:off x="2357" y="1153"/>
                  <a:ext cx="69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200" dirty="0" smtClean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28,5</a:t>
                  </a:r>
                  <a:endParaRPr lang="pt-BR" altLang="pt-BR" sz="12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0071" name="Group 93"/>
              <p:cNvGrpSpPr>
                <a:grpSpLocks/>
              </p:cNvGrpSpPr>
              <p:nvPr/>
            </p:nvGrpSpPr>
            <p:grpSpPr bwMode="auto">
              <a:xfrm>
                <a:off x="3048" y="1153"/>
                <a:ext cx="691" cy="461"/>
                <a:chOff x="3048" y="1153"/>
                <a:chExt cx="691" cy="461"/>
              </a:xfrm>
            </p:grpSpPr>
            <p:sp>
              <p:nvSpPr>
                <p:cNvPr id="130186" name="Rectangle 19"/>
                <p:cNvSpPr>
                  <a:spLocks noChangeArrowheads="1"/>
                </p:cNvSpPr>
                <p:nvPr/>
              </p:nvSpPr>
              <p:spPr bwMode="auto">
                <a:xfrm>
                  <a:off x="3076" y="1153"/>
                  <a:ext cx="635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28,5</a:t>
                  </a:r>
                  <a:endParaRPr lang="pt-BR" altLang="pt-BR" sz="12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187" name="Rectangle 92"/>
                <p:cNvSpPr>
                  <a:spLocks noChangeArrowheads="1"/>
                </p:cNvSpPr>
                <p:nvPr/>
              </p:nvSpPr>
              <p:spPr bwMode="auto">
                <a:xfrm>
                  <a:off x="3048" y="1153"/>
                  <a:ext cx="69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72" name="Group 95"/>
              <p:cNvGrpSpPr>
                <a:grpSpLocks/>
              </p:cNvGrpSpPr>
              <p:nvPr/>
            </p:nvGrpSpPr>
            <p:grpSpPr bwMode="auto">
              <a:xfrm>
                <a:off x="406" y="1614"/>
                <a:ext cx="1260" cy="346"/>
                <a:chOff x="406" y="1614"/>
                <a:chExt cx="1260" cy="346"/>
              </a:xfrm>
            </p:grpSpPr>
            <p:sp>
              <p:nvSpPr>
                <p:cNvPr id="130184" name="Rectangle 20"/>
                <p:cNvSpPr>
                  <a:spLocks noChangeArrowheads="1"/>
                </p:cNvSpPr>
                <p:nvPr/>
              </p:nvSpPr>
              <p:spPr bwMode="auto">
                <a:xfrm>
                  <a:off x="434" y="1614"/>
                  <a:ext cx="1204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Benef</a:t>
                  </a:r>
                  <a:r>
                    <a:rPr lang="pt-BR" altLang="pt-BR" sz="120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í</a:t>
                  </a:r>
                  <a:r>
                    <a:rPr lang="pt-BR" altLang="pt-BR" sz="1200">
                      <a:solidFill>
                        <a:schemeClr val="bg1"/>
                      </a:solidFill>
                    </a:rPr>
                    <a:t>cio M</a:t>
                  </a:r>
                  <a:r>
                    <a:rPr lang="pt-BR" altLang="pt-BR" sz="120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é</a:t>
                  </a:r>
                  <a:r>
                    <a:rPr lang="pt-BR" altLang="pt-BR" sz="1200">
                      <a:solidFill>
                        <a:schemeClr val="bg1"/>
                      </a:solidFill>
                    </a:rPr>
                    <a:t>dio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85" name="Rectangle 94"/>
                <p:cNvSpPr>
                  <a:spLocks noChangeArrowheads="1"/>
                </p:cNvSpPr>
                <p:nvPr/>
              </p:nvSpPr>
              <p:spPr bwMode="auto">
                <a:xfrm>
                  <a:off x="406" y="1614"/>
                  <a:ext cx="1260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73" name="Group 97"/>
              <p:cNvGrpSpPr>
                <a:grpSpLocks/>
              </p:cNvGrpSpPr>
              <p:nvPr/>
            </p:nvGrpSpPr>
            <p:grpSpPr bwMode="auto">
              <a:xfrm>
                <a:off x="1666" y="1614"/>
                <a:ext cx="691" cy="346"/>
                <a:chOff x="1666" y="1614"/>
                <a:chExt cx="691" cy="346"/>
              </a:xfrm>
            </p:grpSpPr>
            <p:sp>
              <p:nvSpPr>
                <p:cNvPr id="130182" name="Rectangle 21"/>
                <p:cNvSpPr>
                  <a:spLocks noChangeArrowheads="1"/>
                </p:cNvSpPr>
                <p:nvPr/>
              </p:nvSpPr>
              <p:spPr bwMode="auto">
                <a:xfrm>
                  <a:off x="1694" y="1614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5.624,10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83" name="Rectangle 96"/>
                <p:cNvSpPr>
                  <a:spLocks noChangeArrowheads="1"/>
                </p:cNvSpPr>
                <p:nvPr/>
              </p:nvSpPr>
              <p:spPr bwMode="auto">
                <a:xfrm>
                  <a:off x="1666" y="1614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74" name="Group 99"/>
              <p:cNvGrpSpPr>
                <a:grpSpLocks/>
              </p:cNvGrpSpPr>
              <p:nvPr/>
            </p:nvGrpSpPr>
            <p:grpSpPr bwMode="auto">
              <a:xfrm>
                <a:off x="2357" y="1614"/>
                <a:ext cx="691" cy="346"/>
                <a:chOff x="2357" y="1614"/>
                <a:chExt cx="691" cy="346"/>
              </a:xfrm>
            </p:grpSpPr>
            <p:sp>
              <p:nvSpPr>
                <p:cNvPr id="130180" name="Rectangle 22"/>
                <p:cNvSpPr>
                  <a:spLocks noChangeArrowheads="1"/>
                </p:cNvSpPr>
                <p:nvPr/>
              </p:nvSpPr>
              <p:spPr bwMode="auto">
                <a:xfrm>
                  <a:off x="2385" y="1614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3.873,97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81" name="Rectangle 98"/>
                <p:cNvSpPr>
                  <a:spLocks noChangeArrowheads="1"/>
                </p:cNvSpPr>
                <p:nvPr/>
              </p:nvSpPr>
              <p:spPr bwMode="auto">
                <a:xfrm>
                  <a:off x="2357" y="1614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75" name="Group 101"/>
              <p:cNvGrpSpPr>
                <a:grpSpLocks/>
              </p:cNvGrpSpPr>
              <p:nvPr/>
            </p:nvGrpSpPr>
            <p:grpSpPr bwMode="auto">
              <a:xfrm>
                <a:off x="3048" y="1614"/>
                <a:ext cx="691" cy="346"/>
                <a:chOff x="3048" y="1614"/>
                <a:chExt cx="691" cy="346"/>
              </a:xfrm>
            </p:grpSpPr>
            <p:sp>
              <p:nvSpPr>
                <p:cNvPr id="130178" name="Rectangle 23"/>
                <p:cNvSpPr>
                  <a:spLocks noChangeArrowheads="1"/>
                </p:cNvSpPr>
                <p:nvPr/>
              </p:nvSpPr>
              <p:spPr bwMode="auto">
                <a:xfrm>
                  <a:off x="3076" y="1614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4.546,48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79" name="Rectangle 100"/>
                <p:cNvSpPr>
                  <a:spLocks noChangeArrowheads="1"/>
                </p:cNvSpPr>
                <p:nvPr/>
              </p:nvSpPr>
              <p:spPr bwMode="auto">
                <a:xfrm>
                  <a:off x="3048" y="1614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76" name="Group 103"/>
              <p:cNvGrpSpPr>
                <a:grpSpLocks/>
              </p:cNvGrpSpPr>
              <p:nvPr/>
            </p:nvGrpSpPr>
            <p:grpSpPr bwMode="auto">
              <a:xfrm>
                <a:off x="0" y="1960"/>
                <a:ext cx="406" cy="1499"/>
                <a:chOff x="0" y="1960"/>
                <a:chExt cx="406" cy="1499"/>
              </a:xfrm>
            </p:grpSpPr>
            <p:sp>
              <p:nvSpPr>
                <p:cNvPr id="1301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8" y="1960"/>
                  <a:ext cx="350" cy="149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600" dirty="0" smtClean="0">
                      <a:solidFill>
                        <a:schemeClr val="bg1"/>
                      </a:solidFill>
                    </a:rPr>
                    <a:t>FM</a:t>
                  </a:r>
                  <a:endParaRPr lang="pt-BR" altLang="pt-BR" sz="16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24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77" name="Rectangle 102"/>
                <p:cNvSpPr>
                  <a:spLocks noChangeArrowheads="1"/>
                </p:cNvSpPr>
                <p:nvPr/>
              </p:nvSpPr>
              <p:spPr bwMode="auto">
                <a:xfrm>
                  <a:off x="0" y="1960"/>
                  <a:ext cx="406" cy="1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77" name="Group 105"/>
              <p:cNvGrpSpPr>
                <a:grpSpLocks/>
              </p:cNvGrpSpPr>
              <p:nvPr/>
            </p:nvGrpSpPr>
            <p:grpSpPr bwMode="auto">
              <a:xfrm>
                <a:off x="406" y="1960"/>
                <a:ext cx="1260" cy="346"/>
                <a:chOff x="406" y="1960"/>
                <a:chExt cx="1260" cy="346"/>
              </a:xfrm>
            </p:grpSpPr>
            <p:sp>
              <p:nvSpPr>
                <p:cNvPr id="130174" name="Rectangle 25"/>
                <p:cNvSpPr>
                  <a:spLocks noChangeArrowheads="1"/>
                </p:cNvSpPr>
                <p:nvPr/>
              </p:nvSpPr>
              <p:spPr bwMode="auto">
                <a:xfrm>
                  <a:off x="434" y="1960"/>
                  <a:ext cx="1204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Quantidade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75" name="Rectangle 104"/>
                <p:cNvSpPr>
                  <a:spLocks noChangeArrowheads="1"/>
                </p:cNvSpPr>
                <p:nvPr/>
              </p:nvSpPr>
              <p:spPr bwMode="auto">
                <a:xfrm>
                  <a:off x="406" y="1960"/>
                  <a:ext cx="1260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78" name="Group 107"/>
              <p:cNvGrpSpPr>
                <a:grpSpLocks/>
              </p:cNvGrpSpPr>
              <p:nvPr/>
            </p:nvGrpSpPr>
            <p:grpSpPr bwMode="auto">
              <a:xfrm>
                <a:off x="1666" y="1960"/>
                <a:ext cx="691" cy="346"/>
                <a:chOff x="1666" y="1960"/>
                <a:chExt cx="691" cy="346"/>
              </a:xfrm>
            </p:grpSpPr>
            <p:sp>
              <p:nvSpPr>
                <p:cNvPr id="130172" name="Rectangle 26"/>
                <p:cNvSpPr>
                  <a:spLocks noChangeArrowheads="1"/>
                </p:cNvSpPr>
                <p:nvPr/>
              </p:nvSpPr>
              <p:spPr bwMode="auto">
                <a:xfrm>
                  <a:off x="1694" y="1960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539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73" name="Rectangle 106"/>
                <p:cNvSpPr>
                  <a:spLocks noChangeArrowheads="1"/>
                </p:cNvSpPr>
                <p:nvPr/>
              </p:nvSpPr>
              <p:spPr bwMode="auto">
                <a:xfrm>
                  <a:off x="1666" y="1960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79" name="Group 109"/>
              <p:cNvGrpSpPr>
                <a:grpSpLocks/>
              </p:cNvGrpSpPr>
              <p:nvPr/>
            </p:nvGrpSpPr>
            <p:grpSpPr bwMode="auto">
              <a:xfrm>
                <a:off x="2357" y="1960"/>
                <a:ext cx="691" cy="347"/>
                <a:chOff x="2357" y="1960"/>
                <a:chExt cx="691" cy="347"/>
              </a:xfrm>
            </p:grpSpPr>
            <p:sp>
              <p:nvSpPr>
                <p:cNvPr id="130170" name="Rectangle 27"/>
                <p:cNvSpPr>
                  <a:spLocks noChangeArrowheads="1"/>
                </p:cNvSpPr>
                <p:nvPr/>
              </p:nvSpPr>
              <p:spPr bwMode="auto">
                <a:xfrm>
                  <a:off x="2385" y="1960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25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71" name="Rectangle 108"/>
                <p:cNvSpPr>
                  <a:spLocks noChangeArrowheads="1"/>
                </p:cNvSpPr>
                <p:nvPr/>
              </p:nvSpPr>
              <p:spPr bwMode="auto">
                <a:xfrm>
                  <a:off x="2357" y="1961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80" name="Group 111"/>
              <p:cNvGrpSpPr>
                <a:grpSpLocks/>
              </p:cNvGrpSpPr>
              <p:nvPr/>
            </p:nvGrpSpPr>
            <p:grpSpPr bwMode="auto">
              <a:xfrm>
                <a:off x="3046" y="1945"/>
                <a:ext cx="693" cy="361"/>
                <a:chOff x="3046" y="1945"/>
                <a:chExt cx="693" cy="361"/>
              </a:xfrm>
            </p:grpSpPr>
            <p:sp>
              <p:nvSpPr>
                <p:cNvPr id="130168" name="Rectangle 28"/>
                <p:cNvSpPr>
                  <a:spLocks noChangeArrowheads="1"/>
                </p:cNvSpPr>
                <p:nvPr/>
              </p:nvSpPr>
              <p:spPr bwMode="auto">
                <a:xfrm>
                  <a:off x="3046" y="1945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564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69" name="Rectangle 110"/>
                <p:cNvSpPr>
                  <a:spLocks noChangeArrowheads="1"/>
                </p:cNvSpPr>
                <p:nvPr/>
              </p:nvSpPr>
              <p:spPr bwMode="auto">
                <a:xfrm>
                  <a:off x="3048" y="1960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81" name="Group 113"/>
              <p:cNvGrpSpPr>
                <a:grpSpLocks/>
              </p:cNvGrpSpPr>
              <p:nvPr/>
            </p:nvGrpSpPr>
            <p:grpSpPr bwMode="auto">
              <a:xfrm>
                <a:off x="406" y="2306"/>
                <a:ext cx="1260" cy="346"/>
                <a:chOff x="406" y="2306"/>
                <a:chExt cx="1260" cy="346"/>
              </a:xfrm>
            </p:grpSpPr>
            <p:sp>
              <p:nvSpPr>
                <p:cNvPr id="130166" name="Rectangle 29"/>
                <p:cNvSpPr>
                  <a:spLocks noChangeArrowheads="1"/>
                </p:cNvSpPr>
                <p:nvPr/>
              </p:nvSpPr>
              <p:spPr bwMode="auto">
                <a:xfrm>
                  <a:off x="434" y="2306"/>
                  <a:ext cx="1204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Idade de Aposentadoria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67" name="Rectangle 112"/>
                <p:cNvSpPr>
                  <a:spLocks noChangeArrowheads="1"/>
                </p:cNvSpPr>
                <p:nvPr/>
              </p:nvSpPr>
              <p:spPr bwMode="auto">
                <a:xfrm>
                  <a:off x="406" y="2306"/>
                  <a:ext cx="1260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82" name="Group 115"/>
              <p:cNvGrpSpPr>
                <a:grpSpLocks/>
              </p:cNvGrpSpPr>
              <p:nvPr/>
            </p:nvGrpSpPr>
            <p:grpSpPr bwMode="auto">
              <a:xfrm>
                <a:off x="1666" y="2306"/>
                <a:ext cx="691" cy="346"/>
                <a:chOff x="1666" y="2306"/>
                <a:chExt cx="691" cy="346"/>
              </a:xfrm>
            </p:grpSpPr>
            <p:sp>
              <p:nvSpPr>
                <p:cNvPr id="130164" name="Rectangle 30"/>
                <p:cNvSpPr>
                  <a:spLocks noChangeArrowheads="1"/>
                </p:cNvSpPr>
                <p:nvPr/>
              </p:nvSpPr>
              <p:spPr bwMode="auto">
                <a:xfrm>
                  <a:off x="1694" y="2306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41,9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65" name="Rectangle 114"/>
                <p:cNvSpPr>
                  <a:spLocks noChangeArrowheads="1"/>
                </p:cNvSpPr>
                <p:nvPr/>
              </p:nvSpPr>
              <p:spPr bwMode="auto">
                <a:xfrm>
                  <a:off x="1666" y="2306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83" name="Group 117"/>
              <p:cNvGrpSpPr>
                <a:grpSpLocks/>
              </p:cNvGrpSpPr>
              <p:nvPr/>
            </p:nvGrpSpPr>
            <p:grpSpPr bwMode="auto">
              <a:xfrm>
                <a:off x="2357" y="2306"/>
                <a:ext cx="691" cy="346"/>
                <a:chOff x="2357" y="2306"/>
                <a:chExt cx="691" cy="346"/>
              </a:xfrm>
            </p:grpSpPr>
            <p:sp>
              <p:nvSpPr>
                <p:cNvPr id="130162" name="Rectangle 31"/>
                <p:cNvSpPr>
                  <a:spLocks noChangeArrowheads="1"/>
                </p:cNvSpPr>
                <p:nvPr/>
              </p:nvSpPr>
              <p:spPr bwMode="auto">
                <a:xfrm>
                  <a:off x="2385" y="2306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37,0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63" name="Rectangle 116"/>
                <p:cNvSpPr>
                  <a:spLocks noChangeArrowheads="1"/>
                </p:cNvSpPr>
                <p:nvPr/>
              </p:nvSpPr>
              <p:spPr bwMode="auto">
                <a:xfrm>
                  <a:off x="2357" y="2306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84" name="Group 119"/>
              <p:cNvGrpSpPr>
                <a:grpSpLocks/>
              </p:cNvGrpSpPr>
              <p:nvPr/>
            </p:nvGrpSpPr>
            <p:grpSpPr bwMode="auto">
              <a:xfrm>
                <a:off x="3048" y="2306"/>
                <a:ext cx="691" cy="346"/>
                <a:chOff x="3048" y="2306"/>
                <a:chExt cx="691" cy="346"/>
              </a:xfrm>
            </p:grpSpPr>
            <p:sp>
              <p:nvSpPr>
                <p:cNvPr id="130160" name="Rectangle 32"/>
                <p:cNvSpPr>
                  <a:spLocks noChangeArrowheads="1"/>
                </p:cNvSpPr>
                <p:nvPr/>
              </p:nvSpPr>
              <p:spPr bwMode="auto">
                <a:xfrm>
                  <a:off x="3076" y="2306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41,7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61" name="Rectangle 118"/>
                <p:cNvSpPr>
                  <a:spLocks noChangeArrowheads="1"/>
                </p:cNvSpPr>
                <p:nvPr/>
              </p:nvSpPr>
              <p:spPr bwMode="auto">
                <a:xfrm>
                  <a:off x="3048" y="2306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85" name="Group 121"/>
              <p:cNvGrpSpPr>
                <a:grpSpLocks/>
              </p:cNvGrpSpPr>
              <p:nvPr/>
            </p:nvGrpSpPr>
            <p:grpSpPr bwMode="auto">
              <a:xfrm>
                <a:off x="406" y="2652"/>
                <a:ext cx="1260" cy="461"/>
                <a:chOff x="406" y="2652"/>
                <a:chExt cx="1260" cy="461"/>
              </a:xfrm>
            </p:grpSpPr>
            <p:sp>
              <p:nvSpPr>
                <p:cNvPr id="130158" name="Rectangle 33"/>
                <p:cNvSpPr>
                  <a:spLocks noChangeArrowheads="1"/>
                </p:cNvSpPr>
                <p:nvPr/>
              </p:nvSpPr>
              <p:spPr bwMode="auto">
                <a:xfrm>
                  <a:off x="434" y="2652"/>
                  <a:ext cx="1204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Expectativa de Sobrevida*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59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6" y="2652"/>
                  <a:ext cx="126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86" name="Group 123"/>
              <p:cNvGrpSpPr>
                <a:grpSpLocks/>
              </p:cNvGrpSpPr>
              <p:nvPr/>
            </p:nvGrpSpPr>
            <p:grpSpPr bwMode="auto">
              <a:xfrm>
                <a:off x="1666" y="2652"/>
                <a:ext cx="691" cy="461"/>
                <a:chOff x="1666" y="2652"/>
                <a:chExt cx="691" cy="461"/>
              </a:xfrm>
            </p:grpSpPr>
            <p:sp>
              <p:nvSpPr>
                <p:cNvPr id="130156" name="Rectangle 34"/>
                <p:cNvSpPr>
                  <a:spLocks noChangeArrowheads="1"/>
                </p:cNvSpPr>
                <p:nvPr/>
              </p:nvSpPr>
              <p:spPr bwMode="auto">
                <a:xfrm>
                  <a:off x="1694" y="2652"/>
                  <a:ext cx="635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38,4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57" name="Rectangle 122"/>
                <p:cNvSpPr>
                  <a:spLocks noChangeArrowheads="1"/>
                </p:cNvSpPr>
                <p:nvPr/>
              </p:nvSpPr>
              <p:spPr bwMode="auto">
                <a:xfrm>
                  <a:off x="1666" y="2652"/>
                  <a:ext cx="69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87" name="Group 125"/>
              <p:cNvGrpSpPr>
                <a:grpSpLocks/>
              </p:cNvGrpSpPr>
              <p:nvPr/>
            </p:nvGrpSpPr>
            <p:grpSpPr bwMode="auto">
              <a:xfrm>
                <a:off x="2357" y="2652"/>
                <a:ext cx="691" cy="461"/>
                <a:chOff x="2357" y="2652"/>
                <a:chExt cx="691" cy="461"/>
              </a:xfrm>
            </p:grpSpPr>
            <p:sp>
              <p:nvSpPr>
                <p:cNvPr id="130154" name="Rectangle 35"/>
                <p:cNvSpPr>
                  <a:spLocks noChangeArrowheads="1"/>
                </p:cNvSpPr>
                <p:nvPr/>
              </p:nvSpPr>
              <p:spPr bwMode="auto">
                <a:xfrm>
                  <a:off x="2385" y="2652"/>
                  <a:ext cx="635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43,1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55" name="Rectangle 124"/>
                <p:cNvSpPr>
                  <a:spLocks noChangeArrowheads="1"/>
                </p:cNvSpPr>
                <p:nvPr/>
              </p:nvSpPr>
              <p:spPr bwMode="auto">
                <a:xfrm>
                  <a:off x="2357" y="2652"/>
                  <a:ext cx="69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88" name="Group 127"/>
              <p:cNvGrpSpPr>
                <a:grpSpLocks/>
              </p:cNvGrpSpPr>
              <p:nvPr/>
            </p:nvGrpSpPr>
            <p:grpSpPr bwMode="auto">
              <a:xfrm>
                <a:off x="3048" y="2652"/>
                <a:ext cx="691" cy="518"/>
                <a:chOff x="3048" y="2652"/>
                <a:chExt cx="691" cy="518"/>
              </a:xfrm>
            </p:grpSpPr>
            <p:sp>
              <p:nvSpPr>
                <p:cNvPr id="130152" name="Rectangle 36"/>
                <p:cNvSpPr>
                  <a:spLocks noChangeArrowheads="1"/>
                </p:cNvSpPr>
                <p:nvPr/>
              </p:nvSpPr>
              <p:spPr bwMode="auto">
                <a:xfrm>
                  <a:off x="3074" y="2709"/>
                  <a:ext cx="635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38,4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53" name="Rectangle 126"/>
                <p:cNvSpPr>
                  <a:spLocks noChangeArrowheads="1"/>
                </p:cNvSpPr>
                <p:nvPr/>
              </p:nvSpPr>
              <p:spPr bwMode="auto">
                <a:xfrm>
                  <a:off x="3048" y="2652"/>
                  <a:ext cx="69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89" name="Group 129"/>
              <p:cNvGrpSpPr>
                <a:grpSpLocks/>
              </p:cNvGrpSpPr>
              <p:nvPr/>
            </p:nvGrpSpPr>
            <p:grpSpPr bwMode="auto">
              <a:xfrm>
                <a:off x="406" y="3113"/>
                <a:ext cx="1260" cy="346"/>
                <a:chOff x="406" y="3113"/>
                <a:chExt cx="1260" cy="346"/>
              </a:xfrm>
            </p:grpSpPr>
            <p:sp>
              <p:nvSpPr>
                <p:cNvPr id="130150" name="Rectangle 37"/>
                <p:cNvSpPr>
                  <a:spLocks noChangeArrowheads="1"/>
                </p:cNvSpPr>
                <p:nvPr/>
              </p:nvSpPr>
              <p:spPr bwMode="auto">
                <a:xfrm>
                  <a:off x="434" y="3113"/>
                  <a:ext cx="1204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Benef</a:t>
                  </a:r>
                  <a:r>
                    <a:rPr lang="pt-BR" altLang="pt-BR" sz="120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í</a:t>
                  </a:r>
                  <a:r>
                    <a:rPr lang="pt-BR" altLang="pt-BR" sz="1200">
                      <a:solidFill>
                        <a:schemeClr val="bg1"/>
                      </a:solidFill>
                    </a:rPr>
                    <a:t>cio M</a:t>
                  </a:r>
                  <a:r>
                    <a:rPr lang="pt-BR" altLang="pt-BR" sz="120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é</a:t>
                  </a:r>
                  <a:r>
                    <a:rPr lang="pt-BR" altLang="pt-BR" sz="1200">
                      <a:solidFill>
                        <a:schemeClr val="bg1"/>
                      </a:solidFill>
                    </a:rPr>
                    <a:t>dio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51" name="Rectangle 128"/>
                <p:cNvSpPr>
                  <a:spLocks noChangeArrowheads="1"/>
                </p:cNvSpPr>
                <p:nvPr/>
              </p:nvSpPr>
              <p:spPr bwMode="auto">
                <a:xfrm>
                  <a:off x="406" y="3113"/>
                  <a:ext cx="1260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90" name="Group 131"/>
              <p:cNvGrpSpPr>
                <a:grpSpLocks/>
              </p:cNvGrpSpPr>
              <p:nvPr/>
            </p:nvGrpSpPr>
            <p:grpSpPr bwMode="auto">
              <a:xfrm>
                <a:off x="1666" y="3113"/>
                <a:ext cx="691" cy="346"/>
                <a:chOff x="1666" y="3113"/>
                <a:chExt cx="691" cy="346"/>
              </a:xfrm>
            </p:grpSpPr>
            <p:sp>
              <p:nvSpPr>
                <p:cNvPr id="130148" name="Rectangle 38"/>
                <p:cNvSpPr>
                  <a:spLocks noChangeArrowheads="1"/>
                </p:cNvSpPr>
                <p:nvPr/>
              </p:nvSpPr>
              <p:spPr bwMode="auto">
                <a:xfrm>
                  <a:off x="1694" y="3113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5.169,38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49" name="Rectangle 130"/>
                <p:cNvSpPr>
                  <a:spLocks noChangeArrowheads="1"/>
                </p:cNvSpPr>
                <p:nvPr/>
              </p:nvSpPr>
              <p:spPr bwMode="auto">
                <a:xfrm>
                  <a:off x="1666" y="3113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91" name="Group 133"/>
              <p:cNvGrpSpPr>
                <a:grpSpLocks/>
              </p:cNvGrpSpPr>
              <p:nvPr/>
            </p:nvGrpSpPr>
            <p:grpSpPr bwMode="auto">
              <a:xfrm>
                <a:off x="2357" y="3113"/>
                <a:ext cx="691" cy="346"/>
                <a:chOff x="2357" y="3113"/>
                <a:chExt cx="691" cy="346"/>
              </a:xfrm>
            </p:grpSpPr>
            <p:sp>
              <p:nvSpPr>
                <p:cNvPr id="130146" name="Rectangle 39"/>
                <p:cNvSpPr>
                  <a:spLocks noChangeArrowheads="1"/>
                </p:cNvSpPr>
                <p:nvPr/>
              </p:nvSpPr>
              <p:spPr bwMode="auto">
                <a:xfrm>
                  <a:off x="2385" y="3113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4.374,81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47" name="Rectangle 132"/>
                <p:cNvSpPr>
                  <a:spLocks noChangeArrowheads="1"/>
                </p:cNvSpPr>
                <p:nvPr/>
              </p:nvSpPr>
              <p:spPr bwMode="auto">
                <a:xfrm>
                  <a:off x="2357" y="3113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92" name="Group 135"/>
              <p:cNvGrpSpPr>
                <a:grpSpLocks/>
              </p:cNvGrpSpPr>
              <p:nvPr/>
            </p:nvGrpSpPr>
            <p:grpSpPr bwMode="auto">
              <a:xfrm>
                <a:off x="3048" y="3113"/>
                <a:ext cx="691" cy="346"/>
                <a:chOff x="3048" y="3113"/>
                <a:chExt cx="691" cy="346"/>
              </a:xfrm>
            </p:grpSpPr>
            <p:sp>
              <p:nvSpPr>
                <p:cNvPr id="130144" name="Rectangle 40"/>
                <p:cNvSpPr>
                  <a:spLocks noChangeArrowheads="1"/>
                </p:cNvSpPr>
                <p:nvPr/>
              </p:nvSpPr>
              <p:spPr bwMode="auto">
                <a:xfrm>
                  <a:off x="3076" y="3113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5.134,16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4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048" y="3113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93" name="Group 137"/>
              <p:cNvGrpSpPr>
                <a:grpSpLocks/>
              </p:cNvGrpSpPr>
              <p:nvPr/>
            </p:nvGrpSpPr>
            <p:grpSpPr bwMode="auto">
              <a:xfrm>
                <a:off x="0" y="3459"/>
                <a:ext cx="406" cy="1499"/>
                <a:chOff x="0" y="3459"/>
                <a:chExt cx="406" cy="1499"/>
              </a:xfrm>
            </p:grpSpPr>
            <p:sp>
              <p:nvSpPr>
                <p:cNvPr id="130142" name="Rectangle 41"/>
                <p:cNvSpPr>
                  <a:spLocks noChangeArrowheads="1"/>
                </p:cNvSpPr>
                <p:nvPr/>
              </p:nvSpPr>
              <p:spPr bwMode="auto">
                <a:xfrm>
                  <a:off x="28" y="3459"/>
                  <a:ext cx="350" cy="149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600" dirty="0">
                      <a:solidFill>
                        <a:schemeClr val="bg1"/>
                      </a:solidFill>
                    </a:rPr>
                    <a:t>Total</a:t>
                  </a:r>
                  <a:endParaRPr lang="pt-BR" altLang="pt-BR" sz="16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24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43" name="Rectangle 136"/>
                <p:cNvSpPr>
                  <a:spLocks noChangeArrowheads="1"/>
                </p:cNvSpPr>
                <p:nvPr/>
              </p:nvSpPr>
              <p:spPr bwMode="auto">
                <a:xfrm>
                  <a:off x="0" y="3459"/>
                  <a:ext cx="406" cy="1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94" name="Group 139"/>
              <p:cNvGrpSpPr>
                <a:grpSpLocks/>
              </p:cNvGrpSpPr>
              <p:nvPr/>
            </p:nvGrpSpPr>
            <p:grpSpPr bwMode="auto">
              <a:xfrm>
                <a:off x="406" y="3459"/>
                <a:ext cx="1260" cy="346"/>
                <a:chOff x="406" y="3459"/>
                <a:chExt cx="1260" cy="346"/>
              </a:xfrm>
            </p:grpSpPr>
            <p:sp>
              <p:nvSpPr>
                <p:cNvPr id="130140" name="Rectangle 42"/>
                <p:cNvSpPr>
                  <a:spLocks noChangeArrowheads="1"/>
                </p:cNvSpPr>
                <p:nvPr/>
              </p:nvSpPr>
              <p:spPr bwMode="auto">
                <a:xfrm>
                  <a:off x="434" y="3459"/>
                  <a:ext cx="1204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Quantidade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41" name="Rectangle 138"/>
                <p:cNvSpPr>
                  <a:spLocks noChangeArrowheads="1"/>
                </p:cNvSpPr>
                <p:nvPr/>
              </p:nvSpPr>
              <p:spPr bwMode="auto">
                <a:xfrm>
                  <a:off x="406" y="3459"/>
                  <a:ext cx="1260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95" name="Group 141"/>
              <p:cNvGrpSpPr>
                <a:grpSpLocks/>
              </p:cNvGrpSpPr>
              <p:nvPr/>
            </p:nvGrpSpPr>
            <p:grpSpPr bwMode="auto">
              <a:xfrm>
                <a:off x="1666" y="3459"/>
                <a:ext cx="691" cy="346"/>
                <a:chOff x="1666" y="3459"/>
                <a:chExt cx="691" cy="346"/>
              </a:xfrm>
            </p:grpSpPr>
            <p:sp>
              <p:nvSpPr>
                <p:cNvPr id="130138" name="Rectangle 43"/>
                <p:cNvSpPr>
                  <a:spLocks noChangeArrowheads="1"/>
                </p:cNvSpPr>
                <p:nvPr/>
              </p:nvSpPr>
              <p:spPr bwMode="auto">
                <a:xfrm>
                  <a:off x="1694" y="3459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1.540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39" name="Rectangle 140"/>
                <p:cNvSpPr>
                  <a:spLocks noChangeArrowheads="1"/>
                </p:cNvSpPr>
                <p:nvPr/>
              </p:nvSpPr>
              <p:spPr bwMode="auto">
                <a:xfrm>
                  <a:off x="1666" y="3459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96" name="Group 143"/>
              <p:cNvGrpSpPr>
                <a:grpSpLocks/>
              </p:cNvGrpSpPr>
              <p:nvPr/>
            </p:nvGrpSpPr>
            <p:grpSpPr bwMode="auto">
              <a:xfrm>
                <a:off x="2357" y="3459"/>
                <a:ext cx="691" cy="346"/>
                <a:chOff x="2357" y="3459"/>
                <a:chExt cx="691" cy="346"/>
              </a:xfrm>
            </p:grpSpPr>
            <p:sp>
              <p:nvSpPr>
                <p:cNvPr id="130136" name="Rectangle 44"/>
                <p:cNvSpPr>
                  <a:spLocks noChangeArrowheads="1"/>
                </p:cNvSpPr>
                <p:nvPr/>
              </p:nvSpPr>
              <p:spPr bwMode="auto">
                <a:xfrm>
                  <a:off x="2385" y="3459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1.629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37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57" y="3459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97" name="Group 145"/>
              <p:cNvGrpSpPr>
                <a:grpSpLocks/>
              </p:cNvGrpSpPr>
              <p:nvPr/>
            </p:nvGrpSpPr>
            <p:grpSpPr bwMode="auto">
              <a:xfrm>
                <a:off x="3048" y="3459"/>
                <a:ext cx="691" cy="346"/>
                <a:chOff x="3048" y="3459"/>
                <a:chExt cx="691" cy="346"/>
              </a:xfrm>
            </p:grpSpPr>
            <p:sp>
              <p:nvSpPr>
                <p:cNvPr id="130134" name="Rectangle 45"/>
                <p:cNvSpPr>
                  <a:spLocks noChangeArrowheads="1"/>
                </p:cNvSpPr>
                <p:nvPr/>
              </p:nvSpPr>
              <p:spPr bwMode="auto">
                <a:xfrm>
                  <a:off x="3076" y="3459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3.169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35" name="Rectangle 144"/>
                <p:cNvSpPr>
                  <a:spLocks noChangeArrowheads="1"/>
                </p:cNvSpPr>
                <p:nvPr/>
              </p:nvSpPr>
              <p:spPr bwMode="auto">
                <a:xfrm>
                  <a:off x="3048" y="3459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98" name="Group 147"/>
              <p:cNvGrpSpPr>
                <a:grpSpLocks/>
              </p:cNvGrpSpPr>
              <p:nvPr/>
            </p:nvGrpSpPr>
            <p:grpSpPr bwMode="auto">
              <a:xfrm>
                <a:off x="406" y="3805"/>
                <a:ext cx="1260" cy="346"/>
                <a:chOff x="406" y="3805"/>
                <a:chExt cx="1260" cy="346"/>
              </a:xfrm>
            </p:grpSpPr>
            <p:sp>
              <p:nvSpPr>
                <p:cNvPr id="130132" name="Rectangle 46"/>
                <p:cNvSpPr>
                  <a:spLocks noChangeArrowheads="1"/>
                </p:cNvSpPr>
                <p:nvPr/>
              </p:nvSpPr>
              <p:spPr bwMode="auto">
                <a:xfrm>
                  <a:off x="434" y="3805"/>
                  <a:ext cx="1204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Idade de Aposentadoria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33" name="Rectangle 146"/>
                <p:cNvSpPr>
                  <a:spLocks noChangeArrowheads="1"/>
                </p:cNvSpPr>
                <p:nvPr/>
              </p:nvSpPr>
              <p:spPr bwMode="auto">
                <a:xfrm>
                  <a:off x="406" y="3805"/>
                  <a:ext cx="1260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099" name="Group 149"/>
              <p:cNvGrpSpPr>
                <a:grpSpLocks/>
              </p:cNvGrpSpPr>
              <p:nvPr/>
            </p:nvGrpSpPr>
            <p:grpSpPr bwMode="auto">
              <a:xfrm>
                <a:off x="1666" y="3805"/>
                <a:ext cx="691" cy="346"/>
                <a:chOff x="1666" y="3805"/>
                <a:chExt cx="691" cy="346"/>
              </a:xfrm>
            </p:grpSpPr>
            <p:sp>
              <p:nvSpPr>
                <p:cNvPr id="130130" name="Rectangle 47"/>
                <p:cNvSpPr>
                  <a:spLocks noChangeArrowheads="1"/>
                </p:cNvSpPr>
                <p:nvPr/>
              </p:nvSpPr>
              <p:spPr bwMode="auto">
                <a:xfrm>
                  <a:off x="1694" y="3805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47,2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31" name="Rectangle 148"/>
                <p:cNvSpPr>
                  <a:spLocks noChangeArrowheads="1"/>
                </p:cNvSpPr>
                <p:nvPr/>
              </p:nvSpPr>
              <p:spPr bwMode="auto">
                <a:xfrm>
                  <a:off x="1666" y="3805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100" name="Group 151"/>
              <p:cNvGrpSpPr>
                <a:grpSpLocks/>
              </p:cNvGrpSpPr>
              <p:nvPr/>
            </p:nvGrpSpPr>
            <p:grpSpPr bwMode="auto">
              <a:xfrm>
                <a:off x="2357" y="3805"/>
                <a:ext cx="691" cy="346"/>
                <a:chOff x="2357" y="3805"/>
                <a:chExt cx="691" cy="346"/>
              </a:xfrm>
            </p:grpSpPr>
            <p:sp>
              <p:nvSpPr>
                <p:cNvPr id="130128" name="Rectangle 48"/>
                <p:cNvSpPr>
                  <a:spLocks noChangeArrowheads="1"/>
                </p:cNvSpPr>
                <p:nvPr/>
              </p:nvSpPr>
              <p:spPr bwMode="auto">
                <a:xfrm>
                  <a:off x="2385" y="3805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52,9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29" name="Rectangle 150"/>
                <p:cNvSpPr>
                  <a:spLocks noChangeArrowheads="1"/>
                </p:cNvSpPr>
                <p:nvPr/>
              </p:nvSpPr>
              <p:spPr bwMode="auto">
                <a:xfrm>
                  <a:off x="2357" y="3805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101" name="Group 153"/>
              <p:cNvGrpSpPr>
                <a:grpSpLocks/>
              </p:cNvGrpSpPr>
              <p:nvPr/>
            </p:nvGrpSpPr>
            <p:grpSpPr bwMode="auto">
              <a:xfrm>
                <a:off x="3048" y="3805"/>
                <a:ext cx="691" cy="346"/>
                <a:chOff x="3048" y="3805"/>
                <a:chExt cx="691" cy="346"/>
              </a:xfrm>
            </p:grpSpPr>
            <p:sp>
              <p:nvSpPr>
                <p:cNvPr id="130126" name="Rectangle 49"/>
                <p:cNvSpPr>
                  <a:spLocks noChangeArrowheads="1"/>
                </p:cNvSpPr>
                <p:nvPr/>
              </p:nvSpPr>
              <p:spPr bwMode="auto">
                <a:xfrm>
                  <a:off x="3076" y="3805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accent1"/>
                      </a:solidFill>
                    </a:rPr>
                    <a:t>50,2</a:t>
                  </a:r>
                  <a:endParaRPr lang="pt-BR" altLang="pt-BR" sz="1200" dirty="0" smtClean="0">
                    <a:solidFill>
                      <a:schemeClr val="accent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27" name="Rectangle 152"/>
                <p:cNvSpPr>
                  <a:spLocks noChangeArrowheads="1"/>
                </p:cNvSpPr>
                <p:nvPr/>
              </p:nvSpPr>
              <p:spPr bwMode="auto">
                <a:xfrm>
                  <a:off x="3048" y="3805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rgbClr val="FFC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102" name="Group 155"/>
              <p:cNvGrpSpPr>
                <a:grpSpLocks/>
              </p:cNvGrpSpPr>
              <p:nvPr/>
            </p:nvGrpSpPr>
            <p:grpSpPr bwMode="auto">
              <a:xfrm>
                <a:off x="406" y="4151"/>
                <a:ext cx="1260" cy="461"/>
                <a:chOff x="406" y="4151"/>
                <a:chExt cx="1260" cy="461"/>
              </a:xfrm>
            </p:grpSpPr>
            <p:sp>
              <p:nvSpPr>
                <p:cNvPr id="130124" name="Rectangle 50"/>
                <p:cNvSpPr>
                  <a:spLocks noChangeArrowheads="1"/>
                </p:cNvSpPr>
                <p:nvPr/>
              </p:nvSpPr>
              <p:spPr bwMode="auto">
                <a:xfrm>
                  <a:off x="434" y="4151"/>
                  <a:ext cx="1204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Expectativa de Sobrevida*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25" name="Rectangle 154"/>
                <p:cNvSpPr>
                  <a:spLocks noChangeArrowheads="1"/>
                </p:cNvSpPr>
                <p:nvPr/>
              </p:nvSpPr>
              <p:spPr bwMode="auto">
                <a:xfrm>
                  <a:off x="406" y="4151"/>
                  <a:ext cx="1260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103" name="Group 157"/>
              <p:cNvGrpSpPr>
                <a:grpSpLocks/>
              </p:cNvGrpSpPr>
              <p:nvPr/>
            </p:nvGrpSpPr>
            <p:grpSpPr bwMode="auto">
              <a:xfrm>
                <a:off x="1666" y="4151"/>
                <a:ext cx="691" cy="461"/>
                <a:chOff x="1666" y="4151"/>
                <a:chExt cx="691" cy="461"/>
              </a:xfrm>
            </p:grpSpPr>
            <p:sp>
              <p:nvSpPr>
                <p:cNvPr id="130122" name="Rectangle 51"/>
                <p:cNvSpPr>
                  <a:spLocks noChangeArrowheads="1"/>
                </p:cNvSpPr>
                <p:nvPr/>
              </p:nvSpPr>
              <p:spPr bwMode="auto">
                <a:xfrm>
                  <a:off x="1694" y="4151"/>
                  <a:ext cx="635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33,7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23" name="Rectangle 156"/>
                <p:cNvSpPr>
                  <a:spLocks noChangeArrowheads="1"/>
                </p:cNvSpPr>
                <p:nvPr/>
              </p:nvSpPr>
              <p:spPr bwMode="auto">
                <a:xfrm>
                  <a:off x="1666" y="4151"/>
                  <a:ext cx="69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104" name="Group 159"/>
              <p:cNvGrpSpPr>
                <a:grpSpLocks/>
              </p:cNvGrpSpPr>
              <p:nvPr/>
            </p:nvGrpSpPr>
            <p:grpSpPr bwMode="auto">
              <a:xfrm>
                <a:off x="2357" y="4151"/>
                <a:ext cx="691" cy="461"/>
                <a:chOff x="2357" y="4151"/>
                <a:chExt cx="691" cy="461"/>
              </a:xfrm>
            </p:grpSpPr>
            <p:sp>
              <p:nvSpPr>
                <p:cNvPr id="130120" name="Rectangle 52"/>
                <p:cNvSpPr>
                  <a:spLocks noChangeArrowheads="1"/>
                </p:cNvSpPr>
                <p:nvPr/>
              </p:nvSpPr>
              <p:spPr bwMode="auto">
                <a:xfrm>
                  <a:off x="2385" y="4151"/>
                  <a:ext cx="635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28,5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21" name="Rectangle 158"/>
                <p:cNvSpPr>
                  <a:spLocks noChangeArrowheads="1"/>
                </p:cNvSpPr>
                <p:nvPr/>
              </p:nvSpPr>
              <p:spPr bwMode="auto">
                <a:xfrm>
                  <a:off x="2357" y="4151"/>
                  <a:ext cx="69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105" name="Group 161"/>
              <p:cNvGrpSpPr>
                <a:grpSpLocks/>
              </p:cNvGrpSpPr>
              <p:nvPr/>
            </p:nvGrpSpPr>
            <p:grpSpPr bwMode="auto">
              <a:xfrm>
                <a:off x="3048" y="4151"/>
                <a:ext cx="691" cy="461"/>
                <a:chOff x="3048" y="4151"/>
                <a:chExt cx="691" cy="461"/>
              </a:xfrm>
            </p:grpSpPr>
            <p:sp>
              <p:nvSpPr>
                <p:cNvPr id="130118" name="Rectangle 53"/>
                <p:cNvSpPr>
                  <a:spLocks noChangeArrowheads="1"/>
                </p:cNvSpPr>
                <p:nvPr/>
              </p:nvSpPr>
              <p:spPr bwMode="auto">
                <a:xfrm>
                  <a:off x="3076" y="4151"/>
                  <a:ext cx="635" cy="4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accent1"/>
                      </a:solidFill>
                    </a:rPr>
                    <a:t>31,1</a:t>
                  </a:r>
                  <a:endParaRPr lang="pt-BR" altLang="pt-BR" sz="12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19" name="Rectangle 160"/>
                <p:cNvSpPr>
                  <a:spLocks noChangeArrowheads="1"/>
                </p:cNvSpPr>
                <p:nvPr/>
              </p:nvSpPr>
              <p:spPr bwMode="auto">
                <a:xfrm>
                  <a:off x="3048" y="4151"/>
                  <a:ext cx="69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106" name="Group 163"/>
              <p:cNvGrpSpPr>
                <a:grpSpLocks/>
              </p:cNvGrpSpPr>
              <p:nvPr/>
            </p:nvGrpSpPr>
            <p:grpSpPr bwMode="auto">
              <a:xfrm>
                <a:off x="406" y="4612"/>
                <a:ext cx="1260" cy="346"/>
                <a:chOff x="406" y="4612"/>
                <a:chExt cx="1260" cy="346"/>
              </a:xfrm>
            </p:grpSpPr>
            <p:sp>
              <p:nvSpPr>
                <p:cNvPr id="130116" name="Rectangle 54"/>
                <p:cNvSpPr>
                  <a:spLocks noChangeArrowheads="1"/>
                </p:cNvSpPr>
                <p:nvPr/>
              </p:nvSpPr>
              <p:spPr bwMode="auto">
                <a:xfrm>
                  <a:off x="434" y="4612"/>
                  <a:ext cx="1204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>
                      <a:solidFill>
                        <a:schemeClr val="bg1"/>
                      </a:solidFill>
                    </a:rPr>
                    <a:t>Benef</a:t>
                  </a:r>
                  <a:r>
                    <a:rPr lang="pt-BR" altLang="pt-BR" sz="120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í</a:t>
                  </a:r>
                  <a:r>
                    <a:rPr lang="pt-BR" altLang="pt-BR" sz="1200">
                      <a:solidFill>
                        <a:schemeClr val="bg1"/>
                      </a:solidFill>
                    </a:rPr>
                    <a:t>cio M</a:t>
                  </a:r>
                  <a:r>
                    <a:rPr lang="pt-BR" altLang="pt-BR" sz="120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é</a:t>
                  </a:r>
                  <a:r>
                    <a:rPr lang="pt-BR" altLang="pt-BR" sz="1200">
                      <a:solidFill>
                        <a:schemeClr val="bg1"/>
                      </a:solidFill>
                    </a:rPr>
                    <a:t>dio</a:t>
                  </a:r>
                  <a:endParaRPr lang="pt-BR" altLang="pt-BR"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17" name="Rectangle 162"/>
                <p:cNvSpPr>
                  <a:spLocks noChangeArrowheads="1"/>
                </p:cNvSpPr>
                <p:nvPr/>
              </p:nvSpPr>
              <p:spPr bwMode="auto">
                <a:xfrm>
                  <a:off x="406" y="4612"/>
                  <a:ext cx="1260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107" name="Group 165"/>
              <p:cNvGrpSpPr>
                <a:grpSpLocks/>
              </p:cNvGrpSpPr>
              <p:nvPr/>
            </p:nvGrpSpPr>
            <p:grpSpPr bwMode="auto">
              <a:xfrm>
                <a:off x="1666" y="4612"/>
                <a:ext cx="691" cy="346"/>
                <a:chOff x="1666" y="4612"/>
                <a:chExt cx="691" cy="346"/>
              </a:xfrm>
            </p:grpSpPr>
            <p:sp>
              <p:nvSpPr>
                <p:cNvPr id="130114" name="Rectangle 55"/>
                <p:cNvSpPr>
                  <a:spLocks noChangeArrowheads="1"/>
                </p:cNvSpPr>
                <p:nvPr/>
              </p:nvSpPr>
              <p:spPr bwMode="auto">
                <a:xfrm>
                  <a:off x="1694" y="4612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5.464,95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15" name="Rectangle 164"/>
                <p:cNvSpPr>
                  <a:spLocks noChangeArrowheads="1"/>
                </p:cNvSpPr>
                <p:nvPr/>
              </p:nvSpPr>
              <p:spPr bwMode="auto">
                <a:xfrm>
                  <a:off x="1666" y="4612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108" name="Group 167"/>
              <p:cNvGrpSpPr>
                <a:grpSpLocks/>
              </p:cNvGrpSpPr>
              <p:nvPr/>
            </p:nvGrpSpPr>
            <p:grpSpPr bwMode="auto">
              <a:xfrm>
                <a:off x="2357" y="4612"/>
                <a:ext cx="691" cy="346"/>
                <a:chOff x="2357" y="4612"/>
                <a:chExt cx="691" cy="346"/>
              </a:xfrm>
            </p:grpSpPr>
            <p:sp>
              <p:nvSpPr>
                <p:cNvPr id="130112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5" y="4612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chemeClr val="bg1"/>
                      </a:solidFill>
                    </a:rPr>
                    <a:t>3.881,66</a:t>
                  </a:r>
                  <a:endParaRPr lang="pt-BR" altLang="pt-BR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13" name="Rectangle 166"/>
                <p:cNvSpPr>
                  <a:spLocks noChangeArrowheads="1"/>
                </p:cNvSpPr>
                <p:nvPr/>
              </p:nvSpPr>
              <p:spPr bwMode="auto">
                <a:xfrm>
                  <a:off x="2357" y="4612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109" name="Group 169"/>
              <p:cNvGrpSpPr>
                <a:grpSpLocks/>
              </p:cNvGrpSpPr>
              <p:nvPr/>
            </p:nvGrpSpPr>
            <p:grpSpPr bwMode="auto">
              <a:xfrm>
                <a:off x="3048" y="4612"/>
                <a:ext cx="691" cy="346"/>
                <a:chOff x="3048" y="4612"/>
                <a:chExt cx="691" cy="346"/>
              </a:xfrm>
            </p:grpSpPr>
            <p:sp>
              <p:nvSpPr>
                <p:cNvPr id="130110" name="Rectangle 57"/>
                <p:cNvSpPr>
                  <a:spLocks noChangeArrowheads="1"/>
                </p:cNvSpPr>
                <p:nvPr/>
              </p:nvSpPr>
              <p:spPr bwMode="auto">
                <a:xfrm>
                  <a:off x="3076" y="4612"/>
                  <a:ext cx="635" cy="3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pt-BR" altLang="pt-BR" sz="1200" dirty="0" smtClean="0">
                      <a:solidFill>
                        <a:srgbClr val="FF0000"/>
                      </a:solidFill>
                    </a:rPr>
                    <a:t>4.651,07</a:t>
                  </a:r>
                  <a:endParaRPr lang="pt-BR" altLang="pt-BR" sz="1200" dirty="0">
                    <a:solidFill>
                      <a:srgbClr val="FF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111" name="Rectangle 168"/>
                <p:cNvSpPr>
                  <a:spLocks noChangeArrowheads="1"/>
                </p:cNvSpPr>
                <p:nvPr/>
              </p:nvSpPr>
              <p:spPr bwMode="auto">
                <a:xfrm>
                  <a:off x="3048" y="4612"/>
                  <a:ext cx="691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pt-BR" altLang="pt-BR" sz="18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0053" name="Rectangle 171"/>
            <p:cNvSpPr>
              <a:spLocks noChangeArrowheads="1"/>
            </p:cNvSpPr>
            <p:nvPr/>
          </p:nvSpPr>
          <p:spPr bwMode="auto">
            <a:xfrm>
              <a:off x="-2" y="-2"/>
              <a:ext cx="3743" cy="4962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pt-BR" sz="1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8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BENEFÍCIOS </a:t>
            </a:r>
            <a:r>
              <a:rPr lang="pt-BR" sz="3200" dirty="0" smtClean="0"/>
              <a:t>PREVIDENCIÁRIOS RELACIONADOS À SAÚDE - RPPS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293" y="2738718"/>
            <a:ext cx="8946541" cy="302823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AUXILIO DOENÇA (LTS)</a:t>
            </a:r>
          </a:p>
          <a:p>
            <a:r>
              <a:rPr lang="pt-BR" sz="2800" dirty="0" smtClean="0"/>
              <a:t>APOSENTADORIA POR INVALIDEZ</a:t>
            </a:r>
          </a:p>
          <a:p>
            <a:r>
              <a:rPr lang="pt-BR" sz="2800" dirty="0" smtClean="0"/>
              <a:t>PENSÃO – INVALIDEZ DE DEPENDENTE</a:t>
            </a:r>
          </a:p>
          <a:p>
            <a:r>
              <a:rPr lang="pt-BR" sz="2800" dirty="0" smtClean="0"/>
              <a:t>AUXÍLIO INVALIDEZ - *BAI</a:t>
            </a:r>
          </a:p>
          <a:p>
            <a:r>
              <a:rPr lang="pt-BR" sz="2800" dirty="0" smtClean="0"/>
              <a:t>ISENÇÃO DE CONTRIB PREVIDENCIÁRIA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599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9616" y="692696"/>
            <a:ext cx="7411218" cy="1160552"/>
          </a:xfrm>
        </p:spPr>
        <p:txBody>
          <a:bodyPr/>
          <a:lstStyle/>
          <a:p>
            <a:r>
              <a:rPr lang="pt-BR" sz="3600" dirty="0" smtClean="0"/>
              <a:t>OUTROS BENEF PREVID RELACIONADOS À SAÚDE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8900" y="3861048"/>
            <a:ext cx="8946541" cy="1867917"/>
          </a:xfrm>
        </p:spPr>
        <p:txBody>
          <a:bodyPr>
            <a:normAutofit fontScale="92500" lnSpcReduction="20000"/>
          </a:bodyPr>
          <a:lstStyle/>
          <a:p>
            <a:r>
              <a:rPr lang="pt-BR" sz="3200" dirty="0" smtClean="0"/>
              <a:t>AP ESPECIAL POR EXPOSIÇÃO AGENTES NOCIVOS</a:t>
            </a:r>
          </a:p>
          <a:p>
            <a:endParaRPr lang="pt-BR" sz="3200" dirty="0" smtClean="0"/>
          </a:p>
          <a:p>
            <a:r>
              <a:rPr lang="pt-BR" sz="3200" dirty="0" smtClean="0"/>
              <a:t>AP ESPECIAL DEFICIENTES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285329"/>
            <a:ext cx="3049732" cy="20311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835914"/>
            <a:ext cx="1395072" cy="17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BENEFÍCIOS NÃO PREVIDENCIÁRIOS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293" y="2686764"/>
            <a:ext cx="8946541" cy="3406532"/>
          </a:xfrm>
        </p:spPr>
        <p:txBody>
          <a:bodyPr>
            <a:noAutofit/>
          </a:bodyPr>
          <a:lstStyle/>
          <a:p>
            <a:r>
              <a:rPr lang="pt-BR" sz="3200" dirty="0" smtClean="0"/>
              <a:t>ISENÇÃO FISCAL: IR, IPI</a:t>
            </a:r>
          </a:p>
          <a:p>
            <a:endParaRPr lang="pt-BR" sz="3200" dirty="0" smtClean="0"/>
          </a:p>
          <a:p>
            <a:r>
              <a:rPr lang="pt-BR" sz="3200" dirty="0" smtClean="0"/>
              <a:t>BAI E SIMILARES</a:t>
            </a:r>
          </a:p>
          <a:p>
            <a:endParaRPr lang="pt-BR" sz="3200" dirty="0" smtClean="0"/>
          </a:p>
          <a:p>
            <a:r>
              <a:rPr lang="pt-BR" sz="3200" dirty="0" smtClean="0"/>
              <a:t>LTSPF</a:t>
            </a:r>
          </a:p>
        </p:txBody>
      </p:sp>
    </p:spTree>
    <p:extLst>
      <p:ext uri="{BB962C8B-B14F-4D97-AF65-F5344CB8AC3E}">
        <p14:creationId xmlns:p14="http://schemas.microsoft.com/office/powerpoint/2010/main" val="28636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301625"/>
            <a:ext cx="7772400" cy="707886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/>
              <a:t>O Surgimento Da Perícia Médica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3738563" y="2058989"/>
            <a:ext cx="5357812" cy="4185761"/>
          </a:xfrm>
        </p:spPr>
        <p:txBody>
          <a:bodyPr rtlCol="0">
            <a:spAutoFit/>
          </a:bodyPr>
          <a:lstStyle/>
          <a:p>
            <a:pPr marL="365760" indent="-256032" fontAlgn="auto">
              <a:spcBef>
                <a:spcPts val="700"/>
              </a:spcBef>
              <a:spcAft>
                <a:spcPts val="0"/>
              </a:spcAft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		</a:t>
            </a:r>
            <a:r>
              <a:rPr lang="en-GB" sz="2800" dirty="0" smtClean="0"/>
              <a:t>	 </a:t>
            </a:r>
            <a:r>
              <a:rPr lang="en-GB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Institutos</a:t>
            </a:r>
            <a:r>
              <a:rPr lang="en-GB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dirty="0"/>
              <a:t>	  	</a:t>
            </a:r>
          </a:p>
          <a:p>
            <a:pPr marL="365760" indent="-256032" fontAlgn="auto">
              <a:spcBef>
                <a:spcPts val="700"/>
              </a:spcBef>
              <a:spcAft>
                <a:spcPts val="0"/>
              </a:spcAft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dirty="0"/>
          </a:p>
          <a:p>
            <a:pPr marL="365760" indent="-256032" fontAlgn="auto">
              <a:spcBef>
                <a:spcPts val="700"/>
              </a:spcBef>
              <a:spcAft>
                <a:spcPts val="0"/>
              </a:spcAft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dirty="0"/>
          </a:p>
          <a:p>
            <a:pPr marL="365760" indent="-256032" fontAlgn="auto">
              <a:spcAft>
                <a:spcPts val="0"/>
              </a:spcAft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/>
              <a:t>			</a:t>
            </a:r>
            <a:r>
              <a:rPr lang="en-GB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Benefícios</a:t>
            </a:r>
            <a:endParaRPr lang="en-GB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					</a:t>
            </a:r>
          </a:p>
          <a:p>
            <a:pPr marL="365760" indent="-256032" fontAlgn="auto">
              <a:spcAft>
                <a:spcPts val="0"/>
              </a:spcAft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	</a:t>
            </a:r>
          </a:p>
          <a:p>
            <a:pPr marL="365760" indent="-256032" fontAlgn="auto">
              <a:spcAft>
                <a:spcPts val="0"/>
              </a:spcAft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/>
              <a:t>	</a:t>
            </a:r>
            <a:r>
              <a:rPr lang="en-GB" sz="2800" dirty="0" smtClean="0"/>
              <a:t>	</a:t>
            </a:r>
            <a:r>
              <a:rPr lang="en-GB" sz="2800" dirty="0"/>
              <a:t> </a:t>
            </a:r>
            <a:r>
              <a:rPr lang="en-GB" sz="2800" dirty="0" smtClean="0"/>
              <a:t>     </a:t>
            </a:r>
            <a:r>
              <a:rPr lang="en-GB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Avaliação</a:t>
            </a:r>
            <a:r>
              <a:rPr lang="en-GB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Médica</a:t>
            </a:r>
            <a:endParaRPr lang="en-GB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/>
              <a:t>	   </a:t>
            </a:r>
            <a:r>
              <a:rPr lang="en-GB" sz="2400" dirty="0"/>
              <a:t>(</a:t>
            </a:r>
            <a:r>
              <a:rPr lang="en-GB" sz="2400" b="1" dirty="0" err="1"/>
              <a:t>Subjetivismo</a:t>
            </a:r>
            <a:r>
              <a:rPr lang="en-GB" sz="2400" b="1" dirty="0"/>
              <a:t> – </a:t>
            </a:r>
            <a:r>
              <a:rPr lang="en-GB" sz="2400" b="1" dirty="0" err="1"/>
              <a:t>Empirismo</a:t>
            </a:r>
            <a:r>
              <a:rPr lang="en-GB" sz="2400" dirty="0"/>
              <a:t>)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453063" y="307961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8B17"/>
          </a:solidFill>
          <a:ln w="126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453063" y="4565508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8B17"/>
          </a:solidFill>
          <a:ln w="126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2762944" y="5715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AUXÍLIO-DOENÇA / LTS</a:t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>
          <a:xfrm>
            <a:off x="2232024" y="2571751"/>
            <a:ext cx="8472488" cy="3226376"/>
          </a:xfrm>
        </p:spPr>
        <p:txBody>
          <a:bodyPr rtlCol="0">
            <a:noAutofit/>
          </a:bodyPr>
          <a:lstStyle/>
          <a:p>
            <a:pPr marL="420624" indent="-384048" fontAlgn="auto">
              <a:spcAft>
                <a:spcPts val="0"/>
              </a:spcAft>
              <a:buNone/>
              <a:defRPr/>
            </a:pPr>
            <a:r>
              <a:rPr lang="pt-BR" sz="2800" dirty="0" smtClean="0"/>
              <a:t>	O auxílio-doença será devido ao segurado que após cumprida, quando for o caso, a carência exigida, </a:t>
            </a:r>
            <a:r>
              <a:rPr lang="pt-BR" sz="2800" b="1" dirty="0" smtClean="0">
                <a:solidFill>
                  <a:srgbClr val="FFFF00"/>
                </a:solidFill>
              </a:rPr>
              <a:t>ficar incapacitado </a:t>
            </a:r>
            <a:r>
              <a:rPr lang="pt-BR" sz="2800" dirty="0" smtClean="0"/>
              <a:t>para o seu trabalho ou para a sua atividade habitual por mais de quinze dias consecutivos.</a:t>
            </a:r>
          </a:p>
          <a:p>
            <a:pPr marL="420624" indent="-384048" fontAlgn="auto">
              <a:spcAft>
                <a:spcPts val="0"/>
              </a:spcAft>
              <a:buNone/>
              <a:defRPr/>
            </a:pPr>
            <a:r>
              <a:rPr lang="pt-BR" sz="2800" dirty="0" smtClean="0"/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548874"/>
            <a:ext cx="1817948" cy="18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Conteúdo 2"/>
          <p:cNvSpPr>
            <a:spLocks noGrp="1"/>
          </p:cNvSpPr>
          <p:nvPr>
            <p:ph idx="1"/>
          </p:nvPr>
        </p:nvSpPr>
        <p:spPr>
          <a:xfrm>
            <a:off x="1186439" y="1279956"/>
            <a:ext cx="8946541" cy="5214362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800" b="1" dirty="0" smtClean="0"/>
              <a:t>AUXÍLIO DOENÇA  </a:t>
            </a:r>
          </a:p>
          <a:p>
            <a:pPr eaLnBrk="1" hangingPunct="1"/>
            <a:endParaRPr lang="pt-BR" altLang="pt-BR" sz="2800" dirty="0" smtClean="0"/>
          </a:p>
          <a:p>
            <a:pPr eaLnBrk="1" hangingPunct="1"/>
            <a:r>
              <a:rPr lang="pt-BR" altLang="pt-BR" sz="2800" dirty="0"/>
              <a:t>C</a:t>
            </a:r>
            <a:r>
              <a:rPr lang="pt-BR" altLang="pt-BR" sz="2800" dirty="0" smtClean="0"/>
              <a:t>aráter </a:t>
            </a:r>
            <a:r>
              <a:rPr lang="pt-BR" altLang="pt-BR" sz="2800" b="1" dirty="0" smtClean="0"/>
              <a:t>temporário</a:t>
            </a:r>
          </a:p>
          <a:p>
            <a:pPr eaLnBrk="1" hangingPunct="1"/>
            <a:endParaRPr lang="pt-BR" altLang="pt-BR" sz="2800" b="1" dirty="0"/>
          </a:p>
          <a:p>
            <a:pPr eaLnBrk="1" hangingPunct="1"/>
            <a:r>
              <a:rPr lang="pt-BR" altLang="pt-BR" sz="2800" b="1" dirty="0" smtClean="0"/>
              <a:t>Cessação:</a:t>
            </a:r>
          </a:p>
          <a:p>
            <a:pPr lvl="1"/>
            <a:r>
              <a:rPr lang="pt-BR" altLang="pt-BR" sz="2400" b="1" dirty="0" smtClean="0"/>
              <a:t>Recuperação da capacidade</a:t>
            </a:r>
          </a:p>
          <a:p>
            <a:pPr lvl="1"/>
            <a:r>
              <a:rPr lang="pt-BR" altLang="pt-BR" sz="2400" b="1" dirty="0" smtClean="0"/>
              <a:t>Reabilitação / readaptação</a:t>
            </a:r>
          </a:p>
          <a:p>
            <a:pPr lvl="1"/>
            <a:r>
              <a:rPr lang="pt-BR" altLang="pt-BR" sz="2400" b="1" dirty="0" smtClean="0"/>
              <a:t>Concessão de Aposentadoria por Invalidez</a:t>
            </a:r>
          </a:p>
          <a:p>
            <a:pPr lvl="1"/>
            <a:r>
              <a:rPr lang="pt-BR" altLang="pt-BR" sz="2400" b="1" dirty="0" smtClean="0"/>
              <a:t>Óbito</a:t>
            </a:r>
            <a:endParaRPr lang="pt-BR" altLang="pt-BR" sz="2400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Cláudio Trezub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4681" y="1447800"/>
            <a:ext cx="2798299" cy="20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Dependentes inválidos / incapazes</a:t>
            </a:r>
          </a:p>
          <a:p>
            <a:endParaRPr lang="pt-BR" sz="2400" dirty="0"/>
          </a:p>
          <a:p>
            <a:r>
              <a:rPr lang="pt-BR" sz="2400" dirty="0" smtClean="0"/>
              <a:t>Exame pericial </a:t>
            </a:r>
          </a:p>
          <a:p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	INVALIDEZ TOTAL E PERMANENTE 		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	DATA DE INÍCIO </a:t>
            </a:r>
          </a:p>
        </p:txBody>
      </p:sp>
    </p:spTree>
    <p:extLst>
      <p:ext uri="{BB962C8B-B14F-4D97-AF65-F5344CB8AC3E}">
        <p14:creationId xmlns:p14="http://schemas.microsoft.com/office/powerpoint/2010/main" val="2558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Dependente inválido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412776"/>
            <a:ext cx="9433048" cy="2664296"/>
          </a:xfrm>
        </p:spPr>
        <p:txBody>
          <a:bodyPr>
            <a:noAutofit/>
          </a:bodyPr>
          <a:lstStyle/>
          <a:p>
            <a:r>
              <a:rPr lang="pt-BR" sz="2400" dirty="0" smtClean="0"/>
              <a:t>incapacidade </a:t>
            </a:r>
            <a:r>
              <a:rPr lang="pt-BR" sz="2400" dirty="0"/>
              <a:t>total e permanente </a:t>
            </a:r>
            <a:r>
              <a:rPr lang="pt-BR" sz="2400" dirty="0">
                <a:solidFill>
                  <a:srgbClr val="FFFF00"/>
                </a:solidFill>
              </a:rPr>
              <a:t>para o trabalho em geral</a:t>
            </a:r>
            <a:r>
              <a:rPr lang="pt-BR" sz="2400" dirty="0"/>
              <a:t>, em decorrência de alterações provocadas por doença ou acidente. </a:t>
            </a:r>
          </a:p>
          <a:p>
            <a:endParaRPr lang="pt-BR" sz="2400" dirty="0" smtClean="0"/>
          </a:p>
          <a:p>
            <a:r>
              <a:rPr lang="pt-BR" sz="2400" dirty="0" smtClean="0"/>
              <a:t>limitação severa  - 	inviabiliza </a:t>
            </a:r>
            <a:r>
              <a:rPr lang="pt-BR" sz="2400" dirty="0"/>
              <a:t>o exercício de qualquer atividade </a:t>
            </a:r>
            <a:r>
              <a:rPr lang="pt-BR" sz="2400" dirty="0" smtClean="0"/>
              <a:t>laborativa  		</a:t>
            </a:r>
          </a:p>
        </p:txBody>
      </p:sp>
      <p:sp>
        <p:nvSpPr>
          <p:cNvPr id="4" name="Fluxograma: Fita perfurada 3"/>
          <p:cNvSpPr/>
          <p:nvPr/>
        </p:nvSpPr>
        <p:spPr>
          <a:xfrm>
            <a:off x="1847528" y="3933056"/>
            <a:ext cx="8064896" cy="2808312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/>
              <a:t>Impossibilidade </a:t>
            </a:r>
            <a:r>
              <a:rPr lang="pt-BR" sz="2400" dirty="0"/>
              <a:t>de desempenho de atividade laborativa que lhe garanta </a:t>
            </a:r>
            <a:r>
              <a:rPr lang="pt-BR" sz="2400" dirty="0" smtClean="0"/>
              <a:t>prover-se,  necessitando  </a:t>
            </a:r>
            <a:r>
              <a:rPr lang="pt-BR" sz="2400" dirty="0"/>
              <a:t>ser sustentado por </a:t>
            </a:r>
            <a:r>
              <a:rPr lang="pt-BR" sz="2400" dirty="0" smtClean="0"/>
              <a:t>terceiros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19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>
          <a:xfrm>
            <a:off x="2385148" y="4121296"/>
            <a:ext cx="6480175" cy="2301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6000" dirty="0" smtClean="0"/>
              <a:t>Aposentadoria por Invalidez</a:t>
            </a:r>
          </a:p>
        </p:txBody>
      </p:sp>
      <p:pic>
        <p:nvPicPr>
          <p:cNvPr id="13315" name="Picture 3" descr="D:\Arquivos de programas\Microsoft Office\MEDIA\CAGCAT10\j0293238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785959"/>
            <a:ext cx="45180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2208213" y="2205039"/>
            <a:ext cx="7632700" cy="3240087"/>
          </a:xfrm>
          <a:prstGeom prst="downArrowCallout">
            <a:avLst>
              <a:gd name="adj1" fmla="val 58893"/>
              <a:gd name="adj2" fmla="val 58893"/>
              <a:gd name="adj3" fmla="val 16667"/>
              <a:gd name="adj4" fmla="val 66667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21292" y="553503"/>
            <a:ext cx="7013575" cy="740845"/>
          </a:xfrm>
        </p:spPr>
        <p:txBody>
          <a:bodyPr vert="horz" lIns="90000" tIns="46800" rIns="90000" bIns="46800" rtlCol="0" anchor="b">
            <a:spAutoFit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err="1" smtClean="0">
                <a:solidFill>
                  <a:schemeClr val="tx1"/>
                </a:solidFill>
              </a:rPr>
              <a:t>Invalidez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2138363" y="1564482"/>
            <a:ext cx="7772400" cy="4521200"/>
          </a:xfr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339725" indent="-339725">
              <a:lnSpc>
                <a:spcPct val="90000"/>
              </a:lnSpc>
              <a:spcBef>
                <a:spcPts val="7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pt-BR" sz="2600" dirty="0">
                <a:latin typeface="Corbel" panose="020B0503020204020204" pitchFamily="34" charset="0"/>
              </a:rPr>
              <a:t>CONCEITO (</a:t>
            </a:r>
            <a:r>
              <a:rPr lang="en-GB" altLang="pt-BR" sz="2600" dirty="0" err="1">
                <a:latin typeface="Corbel" panose="020B0503020204020204" pitchFamily="34" charset="0"/>
              </a:rPr>
              <a:t>específico</a:t>
            </a:r>
            <a:r>
              <a:rPr lang="en-GB" altLang="pt-BR" sz="2600" dirty="0">
                <a:latin typeface="Corbel" panose="020B0503020204020204" pitchFamily="34" charset="0"/>
              </a:rPr>
              <a:t>/</a:t>
            </a:r>
            <a:r>
              <a:rPr lang="en-GB" altLang="pt-BR" sz="2600" dirty="0" err="1">
                <a:latin typeface="Corbel" panose="020B0503020204020204" pitchFamily="34" charset="0"/>
              </a:rPr>
              <a:t>profissional</a:t>
            </a:r>
            <a:r>
              <a:rPr lang="en-GB" altLang="pt-BR" sz="2600" dirty="0">
                <a:latin typeface="Corbel" panose="020B0503020204020204" pitchFamily="34" charset="0"/>
              </a:rPr>
              <a:t>)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pt-BR" sz="2100" dirty="0">
                <a:latin typeface="Corbel" panose="020B0503020204020204" pitchFamily="34" charset="0"/>
              </a:rPr>
              <a:t>   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pt-BR" sz="2600" b="1" i="1" dirty="0">
                <a:latin typeface="Corbel" panose="020B0503020204020204" pitchFamily="34" charset="0"/>
              </a:rPr>
              <a:t>      </a:t>
            </a:r>
            <a:r>
              <a:rPr lang="en-GB" altLang="pt-BR" sz="2600" b="1" i="1" dirty="0" err="1">
                <a:latin typeface="Corbel" panose="020B0503020204020204" pitchFamily="34" charset="0"/>
              </a:rPr>
              <a:t>Incapacidade</a:t>
            </a:r>
            <a:r>
              <a:rPr lang="en-GB" altLang="pt-BR" sz="2600" b="1" i="1" dirty="0">
                <a:latin typeface="Corbel" panose="020B0503020204020204" pitchFamily="34" charset="0"/>
              </a:rPr>
              <a:t> </a:t>
            </a:r>
            <a:r>
              <a:rPr lang="en-GB" altLang="pt-BR" sz="2600" b="1" i="1" dirty="0" err="1">
                <a:latin typeface="Corbel" panose="020B0503020204020204" pitchFamily="34" charset="0"/>
              </a:rPr>
              <a:t>definitiva</a:t>
            </a:r>
            <a:r>
              <a:rPr lang="en-GB" altLang="pt-BR" sz="2600" b="1" i="1" dirty="0">
                <a:latin typeface="Corbel" panose="020B0503020204020204" pitchFamily="34" charset="0"/>
              </a:rPr>
              <a:t> </a:t>
            </a:r>
            <a:r>
              <a:rPr lang="en-GB" altLang="pt-BR" sz="2600" i="1" dirty="0">
                <a:latin typeface="Corbel" panose="020B0503020204020204" pitchFamily="34" charset="0"/>
              </a:rPr>
              <a:t>para o cargo </a:t>
            </a:r>
            <a:r>
              <a:rPr lang="en-GB" altLang="pt-BR" sz="2600" i="1" dirty="0" err="1">
                <a:latin typeface="Corbel" panose="020B0503020204020204" pitchFamily="34" charset="0"/>
              </a:rPr>
              <a:t>ou</a:t>
            </a:r>
            <a:r>
              <a:rPr lang="en-GB" altLang="pt-BR" sz="2600" i="1" dirty="0">
                <a:latin typeface="Corbel" panose="020B0503020204020204" pitchFamily="34" charset="0"/>
              </a:rPr>
              <a:t> </a:t>
            </a:r>
            <a:r>
              <a:rPr lang="en-GB" altLang="pt-BR" sz="2600" i="1" dirty="0" err="1">
                <a:latin typeface="Corbel" panose="020B0503020204020204" pitchFamily="34" charset="0"/>
              </a:rPr>
              <a:t>função</a:t>
            </a:r>
            <a:r>
              <a:rPr lang="en-GB" altLang="pt-BR" sz="2600" dirty="0">
                <a:latin typeface="Corbel" panose="020B0503020204020204" pitchFamily="34" charset="0"/>
              </a:rPr>
              <a:t> (</a:t>
            </a:r>
            <a:r>
              <a:rPr lang="en-GB" altLang="pt-BR" sz="2600" dirty="0" err="1">
                <a:latin typeface="Corbel" panose="020B0503020204020204" pitchFamily="34" charset="0"/>
              </a:rPr>
              <a:t>trabalho</a:t>
            </a:r>
            <a:r>
              <a:rPr lang="en-GB" altLang="pt-BR" sz="2600" dirty="0">
                <a:latin typeface="Corbel" panose="020B0503020204020204" pitchFamily="34" charset="0"/>
              </a:rPr>
              <a:t> </a:t>
            </a:r>
            <a:r>
              <a:rPr lang="en-GB" altLang="pt-BR" sz="2600" dirty="0" err="1">
                <a:latin typeface="Corbel" panose="020B0503020204020204" pitchFamily="34" charset="0"/>
              </a:rPr>
              <a:t>específico</a:t>
            </a:r>
            <a:r>
              <a:rPr lang="en-GB" altLang="pt-BR" sz="2600" dirty="0">
                <a:latin typeface="Corbel" panose="020B0503020204020204" pitchFamily="34" charset="0"/>
              </a:rPr>
              <a:t>) </a:t>
            </a:r>
            <a:r>
              <a:rPr lang="en-GB" altLang="pt-BR" sz="2600" dirty="0" err="1">
                <a:latin typeface="Corbel" panose="020B0503020204020204" pitchFamily="34" charset="0"/>
              </a:rPr>
              <a:t>em</a:t>
            </a:r>
            <a:r>
              <a:rPr lang="en-GB" altLang="pt-BR" sz="2600" dirty="0">
                <a:latin typeface="Corbel" panose="020B0503020204020204" pitchFamily="34" charset="0"/>
              </a:rPr>
              <a:t> </a:t>
            </a:r>
            <a:r>
              <a:rPr lang="en-GB" altLang="pt-BR" sz="2600" dirty="0" err="1">
                <a:latin typeface="Corbel" panose="020B0503020204020204" pitchFamily="34" charset="0"/>
              </a:rPr>
              <a:t>decorrência</a:t>
            </a:r>
            <a:r>
              <a:rPr lang="en-GB" altLang="pt-BR" sz="2600" dirty="0">
                <a:latin typeface="Corbel" panose="020B0503020204020204" pitchFamily="34" charset="0"/>
              </a:rPr>
              <a:t> de </a:t>
            </a:r>
            <a:r>
              <a:rPr lang="en-GB" altLang="pt-BR" sz="2600" dirty="0" err="1">
                <a:latin typeface="Corbel" panose="020B0503020204020204" pitchFamily="34" charset="0"/>
              </a:rPr>
              <a:t>alterações</a:t>
            </a:r>
            <a:r>
              <a:rPr lang="en-GB" altLang="pt-BR" sz="2600" dirty="0">
                <a:latin typeface="Corbel" panose="020B0503020204020204" pitchFamily="34" charset="0"/>
              </a:rPr>
              <a:t> </a:t>
            </a:r>
            <a:r>
              <a:rPr lang="en-GB" altLang="pt-BR" sz="2600" dirty="0" err="1">
                <a:latin typeface="Corbel" panose="020B0503020204020204" pitchFamily="34" charset="0"/>
              </a:rPr>
              <a:t>provocadas</a:t>
            </a:r>
            <a:r>
              <a:rPr lang="en-GB" altLang="pt-BR" sz="2600" dirty="0">
                <a:latin typeface="Corbel" panose="020B0503020204020204" pitchFamily="34" charset="0"/>
              </a:rPr>
              <a:t> </a:t>
            </a:r>
            <a:r>
              <a:rPr lang="en-GB" altLang="pt-BR" sz="2600" dirty="0" err="1">
                <a:latin typeface="Corbel" panose="020B0503020204020204" pitchFamily="34" charset="0"/>
              </a:rPr>
              <a:t>por</a:t>
            </a:r>
            <a:r>
              <a:rPr lang="en-GB" altLang="pt-BR" sz="2600" dirty="0">
                <a:latin typeface="Corbel" panose="020B0503020204020204" pitchFamily="34" charset="0"/>
              </a:rPr>
              <a:t> </a:t>
            </a:r>
            <a:r>
              <a:rPr lang="en-GB" altLang="pt-BR" sz="2600" dirty="0" err="1">
                <a:latin typeface="Corbel" panose="020B0503020204020204" pitchFamily="34" charset="0"/>
              </a:rPr>
              <a:t>doença</a:t>
            </a:r>
            <a:r>
              <a:rPr lang="en-GB" altLang="pt-BR" sz="2600" dirty="0">
                <a:latin typeface="Corbel" panose="020B0503020204020204" pitchFamily="34" charset="0"/>
              </a:rPr>
              <a:t> </a:t>
            </a:r>
            <a:r>
              <a:rPr lang="en-GB" altLang="pt-BR" sz="2600" dirty="0" err="1">
                <a:latin typeface="Corbel" panose="020B0503020204020204" pitchFamily="34" charset="0"/>
              </a:rPr>
              <a:t>ou</a:t>
            </a:r>
            <a:r>
              <a:rPr lang="en-GB" altLang="pt-BR" sz="2600" dirty="0">
                <a:latin typeface="Corbel" panose="020B0503020204020204" pitchFamily="34" charset="0"/>
              </a:rPr>
              <a:t> </a:t>
            </a:r>
            <a:r>
              <a:rPr lang="en-GB" altLang="pt-BR" sz="2600" dirty="0" err="1">
                <a:latin typeface="Corbel" panose="020B0503020204020204" pitchFamily="34" charset="0"/>
              </a:rPr>
              <a:t>acidente</a:t>
            </a:r>
            <a:r>
              <a:rPr lang="en-GB" altLang="pt-BR" sz="2600" dirty="0">
                <a:latin typeface="Corbel" panose="020B0503020204020204" pitchFamily="34" charset="0"/>
              </a:rPr>
              <a:t> </a:t>
            </a:r>
            <a:r>
              <a:rPr lang="en-GB" altLang="pt-BR" sz="2600" i="1" dirty="0">
                <a:latin typeface="Corbel" panose="020B0503020204020204" pitchFamily="34" charset="0"/>
              </a:rPr>
              <a:t>e a </a:t>
            </a:r>
            <a:r>
              <a:rPr lang="en-GB" altLang="pt-BR" sz="2600" b="1" i="1" dirty="0" err="1">
                <a:latin typeface="Corbel" panose="020B0503020204020204" pitchFamily="34" charset="0"/>
              </a:rPr>
              <a:t>impossibilidade</a:t>
            </a:r>
            <a:r>
              <a:rPr lang="en-GB" altLang="pt-BR" sz="2600" b="1" i="1" dirty="0">
                <a:latin typeface="Corbel" panose="020B0503020204020204" pitchFamily="34" charset="0"/>
              </a:rPr>
              <a:t> de </a:t>
            </a:r>
            <a:r>
              <a:rPr lang="en-GB" altLang="pt-BR" sz="2600" b="1" i="1" dirty="0" err="1">
                <a:latin typeface="Corbel" panose="020B0503020204020204" pitchFamily="34" charset="0"/>
              </a:rPr>
              <a:t>ser</a:t>
            </a:r>
            <a:r>
              <a:rPr lang="en-GB" altLang="pt-BR" sz="2600" b="1" i="1" dirty="0">
                <a:latin typeface="Corbel" panose="020B0503020204020204" pitchFamily="34" charset="0"/>
              </a:rPr>
              <a:t> </a:t>
            </a:r>
            <a:r>
              <a:rPr lang="en-GB" altLang="pt-BR" sz="2600" b="1" i="1" dirty="0" err="1">
                <a:latin typeface="Corbel" panose="020B0503020204020204" pitchFamily="34" charset="0"/>
              </a:rPr>
              <a:t>readaptado</a:t>
            </a:r>
            <a:r>
              <a:rPr lang="en-GB" altLang="pt-BR" sz="2600" b="1" i="1" dirty="0">
                <a:latin typeface="Corbel" panose="020B0503020204020204" pitchFamily="34" charset="0"/>
              </a:rPr>
              <a:t>/</a:t>
            </a:r>
            <a:r>
              <a:rPr lang="en-GB" altLang="pt-BR" sz="2600" b="1" i="1" dirty="0" err="1">
                <a:latin typeface="Corbel" panose="020B0503020204020204" pitchFamily="34" charset="0"/>
              </a:rPr>
              <a:t>reabilitado</a:t>
            </a:r>
            <a:endParaRPr lang="en-GB" altLang="pt-BR" sz="2600" b="1" i="1" dirty="0">
              <a:latin typeface="Corbel" panose="020B0503020204020204" pitchFamily="34" charset="0"/>
            </a:endParaRP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en-GB" altLang="pt-BR" sz="2600" dirty="0">
              <a:latin typeface="Corbel" panose="020B0503020204020204" pitchFamily="34" charset="0"/>
            </a:endParaRP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en-GB" altLang="pt-BR" sz="2100" b="1" dirty="0">
              <a:latin typeface="Corbel" panose="020B0503020204020204" pitchFamily="34" charset="0"/>
            </a:endParaRP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en-GB" altLang="pt-BR" sz="1900" b="1" dirty="0">
              <a:latin typeface="Corbel" panose="020B0503020204020204" pitchFamily="34" charset="0"/>
            </a:endParaRP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en-GB" altLang="pt-BR" sz="1900" b="1" dirty="0">
              <a:latin typeface="Corbel" panose="020B0503020204020204" pitchFamily="34" charset="0"/>
            </a:endParaRP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pt-BR" sz="2100" b="1" dirty="0">
                <a:latin typeface="Corbel" panose="020B0503020204020204" pitchFamily="34" charset="0"/>
              </a:rPr>
              <a:t>O que </a:t>
            </a:r>
            <a:r>
              <a:rPr lang="en-GB" altLang="pt-BR" sz="2100" b="1" dirty="0" err="1">
                <a:latin typeface="Corbel" panose="020B0503020204020204" pitchFamily="34" charset="0"/>
              </a:rPr>
              <a:t>não</a:t>
            </a:r>
            <a:r>
              <a:rPr lang="en-GB" altLang="pt-BR" sz="2100" b="1" dirty="0">
                <a:latin typeface="Corbel" panose="020B0503020204020204" pitchFamily="34" charset="0"/>
              </a:rPr>
              <a:t> se </a:t>
            </a:r>
            <a:r>
              <a:rPr lang="en-GB" altLang="pt-BR" sz="2100" b="1" dirty="0" err="1">
                <a:latin typeface="Corbel" panose="020B0503020204020204" pitchFamily="34" charset="0"/>
              </a:rPr>
              <a:t>pode</a:t>
            </a:r>
            <a:r>
              <a:rPr lang="en-GB" altLang="pt-BR" sz="2100" b="1" dirty="0">
                <a:latin typeface="Corbel" panose="020B0503020204020204" pitchFamily="34" charset="0"/>
              </a:rPr>
              <a:t> </a:t>
            </a:r>
            <a:r>
              <a:rPr lang="en-GB" altLang="pt-BR" sz="2100" b="1" dirty="0" err="1">
                <a:latin typeface="Corbel" panose="020B0503020204020204" pitchFamily="34" charset="0"/>
              </a:rPr>
              <a:t>recuperar</a:t>
            </a:r>
            <a:r>
              <a:rPr lang="en-GB" altLang="pt-BR" sz="2100" b="1" dirty="0">
                <a:latin typeface="Corbel" panose="020B0503020204020204" pitchFamily="34" charset="0"/>
              </a:rPr>
              <a:t> </a:t>
            </a:r>
            <a:r>
              <a:rPr lang="en-GB" altLang="pt-BR" sz="2100" b="1" dirty="0" err="1">
                <a:latin typeface="Corbel" panose="020B0503020204020204" pitchFamily="34" charset="0"/>
              </a:rPr>
              <a:t>ou</a:t>
            </a:r>
            <a:r>
              <a:rPr lang="en-GB" altLang="pt-BR" sz="2100" b="1" dirty="0">
                <a:latin typeface="Corbel" panose="020B0503020204020204" pitchFamily="34" charset="0"/>
              </a:rPr>
              <a:t> </a:t>
            </a:r>
            <a:r>
              <a:rPr lang="en-GB" altLang="pt-BR" sz="2100" b="1" dirty="0" err="1">
                <a:latin typeface="Corbel" panose="020B0503020204020204" pitchFamily="34" charset="0"/>
              </a:rPr>
              <a:t>reabilitar</a:t>
            </a:r>
            <a:r>
              <a:rPr lang="en-GB" altLang="pt-BR" sz="2100" b="1" dirty="0">
                <a:latin typeface="Corbel" panose="020B0503020204020204" pitchFamily="34" charset="0"/>
              </a:rPr>
              <a:t> </a:t>
            </a:r>
            <a:r>
              <a:rPr lang="en-GB" altLang="pt-BR" sz="2100" b="1" dirty="0" err="1">
                <a:latin typeface="Corbel" panose="020B0503020204020204" pitchFamily="34" charset="0"/>
              </a:rPr>
              <a:t>fica</a:t>
            </a:r>
            <a:r>
              <a:rPr lang="en-GB" altLang="pt-BR" sz="2100" b="1" dirty="0">
                <a:latin typeface="Corbel" panose="020B0503020204020204" pitchFamily="34" charset="0"/>
              </a:rPr>
              <a:t> </a:t>
            </a:r>
            <a:r>
              <a:rPr lang="en-GB" altLang="pt-BR" sz="2100" b="1" dirty="0" err="1">
                <a:latin typeface="Corbel" panose="020B0503020204020204" pitchFamily="34" charset="0"/>
              </a:rPr>
              <a:t>equiparado</a:t>
            </a:r>
            <a:r>
              <a:rPr lang="en-GB" altLang="pt-BR" sz="2100" b="1" dirty="0">
                <a:latin typeface="Corbel" panose="020B0503020204020204" pitchFamily="34" charset="0"/>
              </a:rPr>
              <a:t> a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pt-BR" sz="2100" b="1" dirty="0" err="1">
                <a:latin typeface="Corbel" panose="020B0503020204020204" pitchFamily="34" charset="0"/>
              </a:rPr>
              <a:t>definitivo</a:t>
            </a:r>
            <a:endParaRPr lang="en-GB" altLang="pt-BR" sz="21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1528475" y="720304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Aposentadoria por Invalidez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1528475" y="2076884"/>
            <a:ext cx="9468283" cy="3786187"/>
          </a:xfrm>
        </p:spPr>
        <p:txBody>
          <a:bodyPr>
            <a:noAutofit/>
          </a:bodyPr>
          <a:lstStyle/>
          <a:p>
            <a:pPr marL="419100" indent="-382588" fontAlgn="auto">
              <a:spcAft>
                <a:spcPts val="0"/>
              </a:spcAft>
              <a:buNone/>
              <a:defRPr/>
            </a:pPr>
            <a:r>
              <a:rPr lang="pt-BR" sz="2800" dirty="0" smtClean="0"/>
              <a:t>	A aposentadoria por invalidez, uma vez cumprida a carência exigida, quando for o caso, será devida ao segurado que, estando ou não em gozo de auxílio doença, for considerado </a:t>
            </a:r>
            <a:r>
              <a:rPr lang="pt-BR" sz="2800" dirty="0" smtClean="0">
                <a:solidFill>
                  <a:srgbClr val="FFFF00"/>
                </a:solidFill>
              </a:rPr>
              <a:t>incapaz para o trabalho e insuscetível de reabilitação </a:t>
            </a:r>
            <a:r>
              <a:rPr lang="pt-BR" sz="2800" dirty="0" smtClean="0"/>
              <a:t>para o exercício de atividade que lhe garanta a subsistência, </a:t>
            </a:r>
            <a:r>
              <a:rPr lang="pt-BR" sz="2800" dirty="0" smtClean="0">
                <a:solidFill>
                  <a:srgbClr val="FFFF00"/>
                </a:solidFill>
              </a:rPr>
              <a:t>e ser-lhe-á paga enquanto permanecer nessa condição.</a:t>
            </a:r>
          </a:p>
          <a:p>
            <a:pPr marL="419100" indent="-382588" fontAlgn="auto">
              <a:spcAft>
                <a:spcPts val="0"/>
              </a:spcAft>
              <a:buNone/>
              <a:defRPr/>
            </a:pPr>
            <a:r>
              <a:rPr lang="pt-BR" sz="2800" dirty="0" smtClean="0"/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4581128"/>
            <a:ext cx="2712998" cy="2045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59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1528475" y="431945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Aposentadoria por Invalidez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1528475" y="2076884"/>
            <a:ext cx="9468283" cy="3786187"/>
          </a:xfrm>
        </p:spPr>
        <p:txBody>
          <a:bodyPr>
            <a:noAutofit/>
          </a:bodyPr>
          <a:lstStyle/>
          <a:p>
            <a:pPr marL="493712" indent="-457200">
              <a:defRPr/>
            </a:pPr>
            <a:r>
              <a:rPr lang="pt-BR" sz="2800" dirty="0" smtClean="0"/>
              <a:t>CARÁTER “PERMANENTE”</a:t>
            </a:r>
          </a:p>
          <a:p>
            <a:pPr marL="493712" indent="-457200">
              <a:defRPr/>
            </a:pPr>
            <a:endParaRPr lang="pt-BR" sz="2800" dirty="0" smtClean="0"/>
          </a:p>
          <a:p>
            <a:pPr marL="493712" indent="-457200">
              <a:defRPr/>
            </a:pPr>
            <a:r>
              <a:rPr lang="pt-BR" sz="2800" dirty="0" smtClean="0"/>
              <a:t>Cessação:</a:t>
            </a:r>
          </a:p>
          <a:p>
            <a:pPr marL="836612" lvl="2" indent="0">
              <a:buNone/>
              <a:defRPr/>
            </a:pPr>
            <a:endParaRPr lang="pt-BR" sz="2400" dirty="0" smtClean="0"/>
          </a:p>
          <a:p>
            <a:pPr marL="1293812" lvl="2" indent="-457200">
              <a:defRPr/>
            </a:pPr>
            <a:r>
              <a:rPr lang="pt-BR" sz="2400" dirty="0" smtClean="0"/>
              <a:t>Recuperação da capacidade  - </a:t>
            </a:r>
            <a:r>
              <a:rPr lang="pt-BR" sz="2400" dirty="0" smtClean="0">
                <a:solidFill>
                  <a:srgbClr val="FFFF00"/>
                </a:solidFill>
              </a:rPr>
              <a:t>REVERSÃO</a:t>
            </a:r>
            <a:r>
              <a:rPr lang="pt-BR" sz="2400" dirty="0" smtClean="0"/>
              <a:t> </a:t>
            </a:r>
          </a:p>
          <a:p>
            <a:pPr marL="1293812" lvl="2" indent="-457200">
              <a:defRPr/>
            </a:pPr>
            <a:r>
              <a:rPr lang="pt-BR" sz="2400" dirty="0" smtClean="0"/>
              <a:t>Óbito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5157192"/>
            <a:ext cx="2231741" cy="139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5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981200" y="450997"/>
            <a:ext cx="8229600" cy="114300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RPPS – Previdência de Servidores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4824412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i="1" dirty="0"/>
              <a:t>CF - art. 40, § 1º, </a:t>
            </a:r>
            <a:r>
              <a:rPr lang="en-US" sz="2400" i="1" dirty="0" err="1"/>
              <a:t>inciso</a:t>
            </a:r>
            <a:r>
              <a:rPr lang="en-US" sz="2400" i="1" dirty="0"/>
              <a:t> I: </a:t>
            </a:r>
            <a:endParaRPr lang="pt-BR" sz="2400" i="1" dirty="0"/>
          </a:p>
          <a:p>
            <a:pPr marL="274320" indent="0" fontAlgn="auto">
              <a:spcAft>
                <a:spcPts val="0"/>
              </a:spcAft>
              <a:buNone/>
              <a:defRPr/>
            </a:pPr>
            <a:r>
              <a:rPr lang="pt-BR" sz="1800" i="1" dirty="0"/>
              <a:t>“Os servidores abrangidos pelo regime de previdência de que trata este artigo serão aposentados, calculados os seus proventos a partir dos valores fixados na forma dos §§ 3º e 17: </a:t>
            </a:r>
            <a:endParaRPr lang="pt-BR" sz="1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i="1" dirty="0"/>
              <a:t>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i="1" dirty="0">
                <a:solidFill>
                  <a:srgbClr val="FFFF00"/>
                </a:solidFill>
              </a:rPr>
              <a:t>I — por invalidez permanente, sendo os </a:t>
            </a:r>
            <a:r>
              <a:rPr lang="pt-BR" sz="2400" b="1" i="1" dirty="0">
                <a:solidFill>
                  <a:srgbClr val="FFFF00"/>
                </a:solidFill>
              </a:rPr>
              <a:t>proventos proporcionais</a:t>
            </a:r>
            <a:r>
              <a:rPr lang="pt-BR" sz="2400" i="1" dirty="0">
                <a:solidFill>
                  <a:srgbClr val="FFFF00"/>
                </a:solidFill>
              </a:rPr>
              <a:t> ao tempo de contribuição, exceto se decorrente de acidente em serviço, moléstia profissional ou </a:t>
            </a:r>
            <a:r>
              <a:rPr lang="pt-BR" sz="2400" b="1" i="1" dirty="0">
                <a:solidFill>
                  <a:srgbClr val="FFFF00"/>
                </a:solidFill>
              </a:rPr>
              <a:t>doença grave, contagiosa ou incurável</a:t>
            </a:r>
            <a:r>
              <a:rPr lang="pt-BR" sz="2400" i="1" dirty="0">
                <a:solidFill>
                  <a:srgbClr val="FFFF00"/>
                </a:solidFill>
              </a:rPr>
              <a:t>, na forma da lei</a:t>
            </a:r>
            <a:r>
              <a:rPr lang="pt-BR" sz="2400" dirty="0"/>
              <a:t>; (Redação dada pela E C n. 41, 19.12.2003</a:t>
            </a:r>
            <a:r>
              <a:rPr lang="pt-BR" sz="1800" dirty="0"/>
              <a:t>)”</a:t>
            </a:r>
          </a:p>
        </p:txBody>
      </p:sp>
      <p:sp>
        <p:nvSpPr>
          <p:cNvPr id="15364" name="Espaço Reservado para Rodapé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>
                <a:solidFill>
                  <a:srgbClr val="E3DED1">
                    <a:shade val="50000"/>
                  </a:srgbClr>
                </a:solidFill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16532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1721428" y="304799"/>
            <a:ext cx="8229600" cy="114300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RPPS – Previdência de Servidores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21428" y="1598903"/>
            <a:ext cx="8229600" cy="498893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dirty="0" err="1"/>
              <a:t>Conseqüências</a:t>
            </a:r>
            <a:r>
              <a:rPr lang="pt-BR" sz="2400" dirty="0"/>
              <a:t>:</a:t>
            </a:r>
          </a:p>
          <a:p>
            <a:pPr marL="617220" indent="-265176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/>
              <a:t>Proventos (integrais ou proporcionais) calculados </a:t>
            </a:r>
            <a:r>
              <a:rPr lang="pt-BR" sz="2400" b="1" dirty="0">
                <a:solidFill>
                  <a:srgbClr val="FFFF00"/>
                </a:solidFill>
              </a:rPr>
              <a:t>com base na natureza da doenç</a:t>
            </a:r>
            <a:r>
              <a:rPr lang="pt-BR" sz="2400" dirty="0">
                <a:solidFill>
                  <a:srgbClr val="FFFF00"/>
                </a:solidFill>
              </a:rPr>
              <a:t>a </a:t>
            </a:r>
            <a:r>
              <a:rPr lang="pt-BR" sz="2400" dirty="0"/>
              <a:t>– DOENÇAS GRAVES – Relação;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dirty="0"/>
              <a:t> </a:t>
            </a:r>
          </a:p>
          <a:p>
            <a:pPr marL="617220" indent="-265176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/>
              <a:t>Benefício por Doença </a:t>
            </a:r>
            <a:r>
              <a:rPr lang="pt-BR" sz="2400" i="1" dirty="0"/>
              <a:t>versus </a:t>
            </a:r>
            <a:r>
              <a:rPr lang="pt-BR" sz="2400" dirty="0"/>
              <a:t>Benefício por Incapacidade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t-BR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t-BR" sz="1600" i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1600" i="1" dirty="0" smtClean="0"/>
              <a:t>(</a:t>
            </a:r>
            <a:r>
              <a:rPr lang="pt-BR" sz="1600" i="1" dirty="0"/>
              <a:t>No RGPS não existe distinção de valores entre benefícios decorrentes de doenças diferentes;  cálculo do salário de benefício = para todas as situações; o que confere o direito é a existência da incapacidade laborativa, independente da </a:t>
            </a:r>
            <a:r>
              <a:rPr lang="pt-BR" sz="1600" i="1" dirty="0" err="1" smtClean="0"/>
              <a:t>naturza</a:t>
            </a:r>
            <a:r>
              <a:rPr lang="pt-BR" sz="1600" i="1" dirty="0" smtClean="0"/>
              <a:t> </a:t>
            </a:r>
            <a:r>
              <a:rPr lang="pt-BR" sz="1600" i="1" dirty="0"/>
              <a:t>da doença geradora)</a:t>
            </a:r>
          </a:p>
        </p:txBody>
      </p:sp>
      <p:sp>
        <p:nvSpPr>
          <p:cNvPr id="16388" name="Espaço Reservado para Rodapé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>
                <a:solidFill>
                  <a:srgbClr val="E3DED1">
                    <a:shade val="50000"/>
                  </a:srgbClr>
                </a:solidFill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22129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INCAPACIDADE LABORATIVA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1127448" y="1625173"/>
            <a:ext cx="9127802" cy="4537075"/>
          </a:xfrm>
        </p:spPr>
        <p:txBody>
          <a:bodyPr>
            <a:normAutofit lnSpcReduction="10000"/>
          </a:bodyPr>
          <a:lstStyle/>
          <a:p>
            <a:pPr marL="273050" inden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benefícios por incapacidade dependem da existência de incapacidade para o </a:t>
            </a:r>
            <a:r>
              <a:rPr lang="pt-BR" altLang="pt-BR" sz="2800" dirty="0" smtClean="0"/>
              <a:t>trabalho</a:t>
            </a:r>
          </a:p>
          <a:p>
            <a:pPr marL="273050" indent="0">
              <a:spcAft>
                <a:spcPct val="0"/>
              </a:spcAft>
              <a:buNone/>
            </a:pPr>
            <a:endParaRPr lang="pt-BR" altLang="pt-BR" sz="2800" dirty="0"/>
          </a:p>
          <a:p>
            <a:pPr marL="273050" inden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a verificação de incapacidade exigiu da medicina e dos médicos, uma nova linha de ação e de desenvolvimento de </a:t>
            </a:r>
            <a:r>
              <a:rPr lang="pt-BR" altLang="pt-BR" sz="2800" dirty="0" smtClean="0"/>
              <a:t>conhecimentos</a:t>
            </a:r>
          </a:p>
          <a:p>
            <a:pPr marL="273050" indent="0">
              <a:spcAft>
                <a:spcPct val="0"/>
              </a:spcAft>
              <a:buNone/>
            </a:pPr>
            <a:endParaRPr lang="pt-BR" altLang="pt-BR" sz="2800" dirty="0"/>
          </a:p>
          <a:p>
            <a:pPr marL="273050" indent="0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Anos 1930: necessidade de disciplinar o direito à obtenção dos benefícios por incapacidade – corpo médico específico - formação </a:t>
            </a:r>
            <a:r>
              <a:rPr lang="pt-BR" altLang="pt-BR" sz="2800" dirty="0" smtClean="0"/>
              <a:t>empírica</a:t>
            </a:r>
            <a:endParaRPr lang="pt-BR" altLang="pt-BR" sz="2800" dirty="0"/>
          </a:p>
        </p:txBody>
      </p:sp>
      <p:sp>
        <p:nvSpPr>
          <p:cNvPr id="35844" name="Espaço Reservado para Rodapé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>
                <a:latin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9898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371601" y="449407"/>
            <a:ext cx="8229600" cy="114300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RPPS – Previdência de Servidores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4565" y="1862572"/>
            <a:ext cx="9092044" cy="3623829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dirty="0"/>
              <a:t>PROPOSTA: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dirty="0"/>
              <a:t>“ </a:t>
            </a:r>
            <a:r>
              <a:rPr lang="pt-BR" sz="2400" i="1" dirty="0"/>
              <a:t>A aposentadoria por invalidez permanente será devida independentemente do prazo de contribuição, e terá proventos proporcionais ao tempo de contribuição do segurado, salvo quando decorrer de acidente em serviço, doença profissional ou doença grave, contagiosa ou incurável, </a:t>
            </a:r>
            <a:r>
              <a:rPr lang="pt-BR" sz="2400" i="1" dirty="0">
                <a:solidFill>
                  <a:srgbClr val="FFFF00"/>
                </a:solidFill>
              </a:rPr>
              <a:t>avaliada pela Perícia Médica</a:t>
            </a:r>
            <a:r>
              <a:rPr lang="pt-BR" sz="2400" i="1" dirty="0"/>
              <a:t>, hipótese em que os proventos serão integrais” </a:t>
            </a:r>
            <a:endParaRPr lang="pt-BR" sz="2400" dirty="0"/>
          </a:p>
        </p:txBody>
      </p:sp>
      <p:sp>
        <p:nvSpPr>
          <p:cNvPr id="20484" name="Espaço Reservado para Rodapé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>
                <a:solidFill>
                  <a:srgbClr val="E3DED1">
                    <a:shade val="50000"/>
                  </a:srgbClr>
                </a:solidFill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7257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1711325" y="304799"/>
            <a:ext cx="8229600" cy="114300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RPPS – Previdência de Servidores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1325" y="1249510"/>
            <a:ext cx="8499475" cy="557212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000" dirty="0"/>
              <a:t>PROPOSTA:</a:t>
            </a:r>
          </a:p>
          <a:p>
            <a:pPr marL="274320" indent="0" fontAlgn="auto">
              <a:spcAft>
                <a:spcPts val="0"/>
              </a:spcAft>
              <a:buNone/>
              <a:defRPr/>
            </a:pPr>
            <a:r>
              <a:rPr lang="pt-BR" sz="2000" dirty="0"/>
              <a:t>“ </a:t>
            </a:r>
            <a:r>
              <a:rPr lang="pt-BR" sz="2000" i="1" dirty="0"/>
              <a:t>§ 1º Consideram-se doenças graves ou incuráveis aquelas que por sua natureza ou caráter de evolução, ou ainda pelas </a:t>
            </a:r>
            <a:r>
              <a:rPr lang="pt-BR" sz="2000" i="1" dirty="0" err="1"/>
              <a:t>seqüelas</a:t>
            </a:r>
            <a:r>
              <a:rPr lang="pt-BR" sz="2000" i="1" dirty="0"/>
              <a:t> de que se acompanhe, esgotados os meios habituais de tratamento</a:t>
            </a:r>
            <a:r>
              <a:rPr lang="pt-BR" sz="2000" i="1" dirty="0">
                <a:solidFill>
                  <a:srgbClr val="FFFF00"/>
                </a:solidFill>
              </a:rPr>
              <a:t>, tornem o indivíduo total e permanentemente inválido para o trabalho em geral, impedindo-o de prover os meios para sua subsistência. </a:t>
            </a:r>
            <a:endParaRPr lang="pt-BR" sz="2000" dirty="0">
              <a:solidFill>
                <a:srgbClr val="FFFF00"/>
              </a:solidFill>
            </a:endParaRPr>
          </a:p>
          <a:p>
            <a:pPr marL="274320" indent="0" fontAlgn="auto">
              <a:spcAft>
                <a:spcPts val="0"/>
              </a:spcAft>
              <a:buNone/>
              <a:defRPr/>
            </a:pPr>
            <a:endParaRPr lang="pt-BR" sz="1800" i="1" dirty="0" smtClean="0"/>
          </a:p>
          <a:p>
            <a:pPr marL="274320" indent="0" fontAlgn="auto">
              <a:spcAft>
                <a:spcPts val="0"/>
              </a:spcAft>
              <a:buNone/>
              <a:defRPr/>
            </a:pPr>
            <a:r>
              <a:rPr lang="pt-BR" sz="1800" i="1" dirty="0" smtClean="0"/>
              <a:t>§ </a:t>
            </a:r>
            <a:r>
              <a:rPr lang="pt-BR" sz="1800" i="1" dirty="0"/>
              <a:t>2º Consideram-se doenças contagiosas graves, as doenças infecciosas que, preenchidos os critérios de invalidação constantes no § 1º, possam ser adquiridas pela transmissão pessoa a pessoa ou através do contato com animais ou objetos contaminados.</a:t>
            </a:r>
            <a:endParaRPr lang="pt-BR" sz="1800" dirty="0"/>
          </a:p>
          <a:p>
            <a:pPr marL="274320" indent="0" fontAlgn="auto">
              <a:spcAft>
                <a:spcPts val="0"/>
              </a:spcAft>
              <a:buNone/>
              <a:defRPr/>
            </a:pPr>
            <a:r>
              <a:rPr lang="pt-BR" sz="1800" i="1" dirty="0"/>
              <a:t> § 3° Os proventos, no caso de aposentadoria por invalidez decorrente de doença não abrangida nos §§ 1° e 2º não poderão ser menores que 70% daqueles calculados pela integralidade”</a:t>
            </a:r>
            <a:endParaRPr lang="pt-BR" sz="1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000" i="1" dirty="0"/>
              <a:t> </a:t>
            </a:r>
            <a:endParaRPr lang="pt-BR" sz="2000" dirty="0"/>
          </a:p>
        </p:txBody>
      </p:sp>
      <p:sp>
        <p:nvSpPr>
          <p:cNvPr id="21508" name="Espaço Reservado para Rodapé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>
                <a:solidFill>
                  <a:srgbClr val="E3DED1">
                    <a:shade val="50000"/>
                  </a:srgbClr>
                </a:solidFill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172574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title"/>
          </p:nvPr>
        </p:nvSpPr>
        <p:spPr>
          <a:xfrm>
            <a:off x="1436501" y="528283"/>
            <a:ext cx="9404723" cy="140053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AUXÍLIO INVALIDEZ </a:t>
            </a:r>
          </a:p>
        </p:txBody>
      </p:sp>
      <p:sp>
        <p:nvSpPr>
          <p:cNvPr id="63491" name="Espaço Reservado para Conteúdo 2"/>
          <p:cNvSpPr>
            <a:spLocks noGrp="1"/>
          </p:cNvSpPr>
          <p:nvPr>
            <p:ph idx="1"/>
          </p:nvPr>
        </p:nvSpPr>
        <p:spPr>
          <a:xfrm>
            <a:off x="1598036" y="2302886"/>
            <a:ext cx="8688964" cy="3143250"/>
          </a:xfrm>
        </p:spPr>
        <p:txBody>
          <a:bodyPr>
            <a:normAutofit/>
          </a:bodyPr>
          <a:lstStyle/>
          <a:p>
            <a:pPr marL="420624" indent="-384048">
              <a:buNone/>
              <a:defRPr/>
            </a:pPr>
            <a:r>
              <a:rPr lang="pt-BR" sz="2800" dirty="0" smtClean="0"/>
              <a:t>   O </a:t>
            </a:r>
            <a:r>
              <a:rPr lang="pt-BR" sz="2800" dirty="0"/>
              <a:t>valor da aposentadoria por invalidez do </a:t>
            </a:r>
            <a:r>
              <a:rPr lang="pt-BR" sz="2800" dirty="0" smtClean="0"/>
              <a:t>segurado que </a:t>
            </a:r>
            <a:r>
              <a:rPr lang="pt-BR" sz="2800" b="1" dirty="0"/>
              <a:t>necessitar da assistência permanente</a:t>
            </a:r>
            <a:r>
              <a:rPr lang="pt-BR" sz="2800" dirty="0"/>
              <a:t> de </a:t>
            </a:r>
            <a:r>
              <a:rPr lang="pt-BR" sz="2800" dirty="0" smtClean="0"/>
              <a:t>outra pessoa </a:t>
            </a:r>
            <a:r>
              <a:rPr lang="pt-BR" sz="2800" b="1" dirty="0"/>
              <a:t>será acrescido de vinte e cinco por </a:t>
            </a:r>
            <a:r>
              <a:rPr lang="pt-BR" sz="2800" b="1" dirty="0" smtClean="0"/>
              <a:t>cento</a:t>
            </a:r>
            <a:r>
              <a:rPr lang="pt-BR" sz="2800" dirty="0" smtClean="0"/>
              <a:t>, observada </a:t>
            </a:r>
            <a:r>
              <a:rPr lang="pt-BR" sz="2800" dirty="0"/>
              <a:t>a relação constante do Anexo I a partir </a:t>
            </a:r>
            <a:r>
              <a:rPr lang="pt-BR" sz="2800" dirty="0" smtClean="0"/>
              <a:t>de 05/04/91</a:t>
            </a:r>
            <a:endParaRPr lang="pt-BR" sz="2800" dirty="0"/>
          </a:p>
          <a:p>
            <a:pPr marL="420624" indent="-384048">
              <a:buFont typeface="Wingdings 2"/>
              <a:buChar char="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545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670927"/>
            <a:ext cx="9404723" cy="960446"/>
          </a:xfrm>
        </p:spPr>
        <p:txBody>
          <a:bodyPr/>
          <a:lstStyle/>
          <a:p>
            <a:r>
              <a:rPr lang="pt-BR" sz="3200" dirty="0"/>
              <a:t>ISENÇÃO DE CONTRIB </a:t>
            </a:r>
            <a:r>
              <a:rPr lang="pt-BR" sz="3200" dirty="0" smtClean="0"/>
              <a:t>PREVIDENCIÁRIA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481911"/>
            <a:ext cx="3744303" cy="2720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103313" y="2052918"/>
            <a:ext cx="8521080" cy="419548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Lei 18370 - 15 de Dezembro de 2014</a:t>
            </a:r>
          </a:p>
          <a:p>
            <a:pPr marL="0" indent="0">
              <a:buNone/>
            </a:pPr>
            <a:endParaRPr lang="pt-BR" dirty="0" smtClean="0">
              <a:hlinkClick r:id="rId3"/>
            </a:endParaRPr>
          </a:p>
          <a:p>
            <a:r>
              <a:rPr lang="pt-BR" dirty="0" err="1" smtClean="0">
                <a:hlinkClick r:id="rId3"/>
              </a:rPr>
              <a:t>Art</a:t>
            </a:r>
            <a:r>
              <a:rPr lang="pt-BR" dirty="0" smtClean="0">
                <a:hlinkClick r:id="rId3"/>
              </a:rPr>
              <a:t> 2° § </a:t>
            </a:r>
            <a:r>
              <a:rPr lang="pt-BR" dirty="0">
                <a:hlinkClick r:id="rId3"/>
              </a:rPr>
              <a:t>8º</a:t>
            </a:r>
            <a:r>
              <a:rPr lang="pt-BR" dirty="0"/>
              <a:t> A contribuição prevista no § 6º, não incidirá sobre as parcelas de proventos de aposentadoria e de pensão quando o beneficiário, na forma da lei, </a:t>
            </a:r>
            <a:r>
              <a:rPr lang="pt-BR" dirty="0">
                <a:solidFill>
                  <a:srgbClr val="FFFF00"/>
                </a:solidFill>
              </a:rPr>
              <a:t>for portador de moléstia profissional, tuberculose ativa, alienação mental, esclerose múltipla, neoplasia maligna, cegueira, hanseníase, paralisia irreversível e incapacitante, cardiopatia grave, doença de Parkinson, </a:t>
            </a:r>
            <a:r>
              <a:rPr lang="pt-BR" dirty="0" err="1">
                <a:solidFill>
                  <a:srgbClr val="FFFF00"/>
                </a:solidFill>
              </a:rPr>
              <a:t>espondiloartrose</a:t>
            </a:r>
            <a:r>
              <a:rPr lang="pt-BR" dirty="0">
                <a:solidFill>
                  <a:srgbClr val="FFFF00"/>
                </a:solidFill>
              </a:rPr>
              <a:t>, anquilosante, </a:t>
            </a:r>
            <a:r>
              <a:rPr lang="pt-BR" dirty="0" err="1">
                <a:solidFill>
                  <a:srgbClr val="FFFF00"/>
                </a:solidFill>
              </a:rPr>
              <a:t>nefropatia</a:t>
            </a:r>
            <a:r>
              <a:rPr lang="pt-BR" dirty="0">
                <a:solidFill>
                  <a:srgbClr val="FFFF00"/>
                </a:solidFill>
              </a:rPr>
              <a:t> grave, hepatopatia grave, estados avançados da doença de </a:t>
            </a:r>
            <a:r>
              <a:rPr lang="pt-BR" dirty="0" err="1">
                <a:solidFill>
                  <a:srgbClr val="FFFF00"/>
                </a:solidFill>
              </a:rPr>
              <a:t>Paget</a:t>
            </a:r>
            <a:r>
              <a:rPr lang="pt-BR" dirty="0">
                <a:solidFill>
                  <a:srgbClr val="FFFF00"/>
                </a:solidFill>
              </a:rPr>
              <a:t> (osteíte deformante), contaminação por radiação, síndrome da imunodeficiência adquirida</a:t>
            </a:r>
            <a:r>
              <a:rPr lang="pt-BR" dirty="0"/>
              <a:t>, com base em conclusão da medicina especializada, mesmo que a doença tenha sido contraída depois da aposentadoria ou reforma.</a:t>
            </a:r>
          </a:p>
        </p:txBody>
      </p:sp>
    </p:spTree>
    <p:extLst>
      <p:ext uri="{BB962C8B-B14F-4D97-AF65-F5344CB8AC3E}">
        <p14:creationId xmlns:p14="http://schemas.microsoft.com/office/powerpoint/2010/main" val="27210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16202" y="44624"/>
            <a:ext cx="8229600" cy="1143000"/>
          </a:xfrm>
        </p:spPr>
        <p:txBody>
          <a:bodyPr>
            <a:normAutofit fontScale="90000"/>
          </a:bodyPr>
          <a:lstStyle/>
          <a:p>
            <a:pPr marL="54864">
              <a:defRPr/>
            </a:pPr>
            <a:r>
              <a:rPr lang="pt-BR" dirty="0" smtClean="0"/>
              <a:t>BENEFÍCIOS POR INCAPACIDADE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263352" y="1629986"/>
            <a:ext cx="8825659" cy="4823350"/>
          </a:xfrm>
        </p:spPr>
        <p:txBody>
          <a:bodyPr rtlCol="0">
            <a:normAutofit fontScale="92500" lnSpcReduction="20000"/>
          </a:bodyPr>
          <a:lstStyle/>
          <a:p>
            <a:pPr marL="274320" indent="0">
              <a:lnSpc>
                <a:spcPct val="90000"/>
              </a:lnSpc>
              <a:buNone/>
              <a:defRPr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Médico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Perito</a:t>
            </a:r>
            <a:r>
              <a:rPr lang="en-US" sz="2800" dirty="0">
                <a:latin typeface="Cambria" pitchFamily="18" charset="0"/>
              </a:rPr>
              <a:t>  		 </a:t>
            </a:r>
            <a:r>
              <a:rPr lang="en-US" sz="2800" dirty="0" smtClean="0">
                <a:latin typeface="Cambria" pitchFamily="18" charset="0"/>
              </a:rPr>
              <a:t>   CONCESSOR</a:t>
            </a:r>
          </a:p>
          <a:p>
            <a:pPr marL="45720" indent="0">
              <a:lnSpc>
                <a:spcPct val="90000"/>
              </a:lnSpc>
              <a:buNone/>
              <a:defRPr/>
            </a:pPr>
            <a:endParaRPr lang="pt-BR" sz="2400" dirty="0">
              <a:latin typeface="Cambria" pitchFamily="18" charset="0"/>
            </a:endParaRPr>
          </a:p>
          <a:p>
            <a:pPr marL="274320" indent="0">
              <a:lnSpc>
                <a:spcPct val="90000"/>
              </a:lnSpc>
              <a:defRPr/>
            </a:pPr>
            <a:endParaRPr lang="pt-BR" sz="2600" dirty="0" smtClean="0">
              <a:latin typeface="Cambria" pitchFamily="18" charset="0"/>
            </a:endParaRPr>
          </a:p>
          <a:p>
            <a:pPr marL="274320" indent="0">
              <a:lnSpc>
                <a:spcPct val="90000"/>
              </a:lnSpc>
              <a:defRPr/>
            </a:pPr>
            <a:endParaRPr lang="pt-BR" sz="2600" dirty="0">
              <a:latin typeface="Cambria" pitchFamily="18" charset="0"/>
            </a:endParaRPr>
          </a:p>
          <a:p>
            <a:pPr marL="274320" indent="0">
              <a:lnSpc>
                <a:spcPct val="90000"/>
              </a:lnSpc>
              <a:defRPr/>
            </a:pPr>
            <a:endParaRPr lang="pt-BR" sz="2600" i="1" dirty="0" smtClean="0">
              <a:latin typeface="Cambria" pitchFamily="18" charset="0"/>
            </a:endParaRPr>
          </a:p>
          <a:p>
            <a:pPr marL="274320" indent="0">
              <a:lnSpc>
                <a:spcPct val="90000"/>
              </a:lnSpc>
              <a:defRPr/>
            </a:pPr>
            <a:r>
              <a:rPr lang="pt-BR" sz="2600" i="1" dirty="0" smtClean="0">
                <a:latin typeface="Cambria" pitchFamily="18" charset="0"/>
              </a:rPr>
              <a:t>Como </a:t>
            </a:r>
            <a:r>
              <a:rPr lang="pt-BR" sz="2600" i="1" dirty="0">
                <a:latin typeface="Cambria" pitchFamily="18" charset="0"/>
              </a:rPr>
              <a:t>são situações vinculadas à existência de doença e incapacidade laborativa, cuja verificação é atribuição técnica exclusiva do médico perito, sua concessão, embora se configure numa atitude administrativa, depende, basicamente, do parecer pericial</a:t>
            </a:r>
          </a:p>
          <a:p>
            <a:pPr marL="274320" indent="0">
              <a:lnSpc>
                <a:spcPct val="90000"/>
              </a:lnSpc>
              <a:buNone/>
              <a:defRPr/>
            </a:pPr>
            <a:r>
              <a:rPr lang="pt-BR" sz="2600" i="1" dirty="0">
                <a:latin typeface="Cambria" pitchFamily="18" charset="0"/>
              </a:rPr>
              <a:t>	</a:t>
            </a:r>
          </a:p>
          <a:p>
            <a:pPr marL="274320" indent="0">
              <a:lnSpc>
                <a:spcPct val="90000"/>
              </a:lnSpc>
              <a:defRPr/>
            </a:pPr>
            <a:r>
              <a:rPr lang="pt-BR" sz="2600" i="1" dirty="0">
                <a:latin typeface="Cambria" pitchFamily="18" charset="0"/>
              </a:rPr>
              <a:t>São benefícios cuja concessão não depende do administrador ou gestor, ficando estes, literalmente, na dependência da atuação criteriosa do órgão médico pericial</a:t>
            </a:r>
          </a:p>
        </p:txBody>
      </p:sp>
      <p:sp>
        <p:nvSpPr>
          <p:cNvPr id="32772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>
                <a:solidFill>
                  <a:schemeClr val="tx2"/>
                </a:solidFill>
                <a:latin typeface="Calibri" panose="020F0502020204030204" pitchFamily="34" charset="0"/>
              </a:rPr>
              <a:t>TREZUB CJ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2820194" y="1716762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11" y="3604800"/>
            <a:ext cx="2896034" cy="21758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993045"/>
            <a:ext cx="2987310" cy="166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9616" y="5013176"/>
            <a:ext cx="9404723" cy="1400530"/>
          </a:xfrm>
        </p:spPr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29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>
          <a:xfrm>
            <a:off x="1869498" y="214313"/>
            <a:ext cx="8229600" cy="1066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3600" dirty="0"/>
              <a:t>PERÍCIA MÉDICA</a:t>
            </a:r>
            <a:br>
              <a:rPr lang="en-GB" sz="3600" dirty="0"/>
            </a:br>
            <a:r>
              <a:rPr lang="pt-BR" sz="3600" dirty="0"/>
              <a:t>SERVIDOR PÚBLICO</a:t>
            </a:r>
          </a:p>
        </p:txBody>
      </p:sp>
      <p:sp>
        <p:nvSpPr>
          <p:cNvPr id="32771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 smtClean="0">
                <a:solidFill>
                  <a:schemeClr val="tx2"/>
                </a:solidFill>
              </a:rPr>
              <a:t>Dr. Cláudio J. Trezub</a:t>
            </a:r>
          </a:p>
        </p:txBody>
      </p:sp>
      <p:sp>
        <p:nvSpPr>
          <p:cNvPr id="32772" name="Explosão 1 5"/>
          <p:cNvSpPr>
            <a:spLocks noChangeArrowheads="1"/>
          </p:cNvSpPr>
          <p:nvPr/>
        </p:nvSpPr>
        <p:spPr bwMode="auto">
          <a:xfrm>
            <a:off x="2855640" y="1772816"/>
            <a:ext cx="7429500" cy="4500563"/>
          </a:xfrm>
          <a:prstGeom prst="irregularSeal1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latin typeface="Calibri" panose="020F0502020204030204" pitchFamily="34" charset="0"/>
              </a:rPr>
              <a:t>É HORA DE MUDANÇA DE MENTALIDADE E DE CULTURA:</a:t>
            </a:r>
          </a:p>
          <a:p>
            <a:pPr eaLnBrk="1" hangingPunct="1"/>
            <a:endParaRPr lang="pt-BR" altLang="pt-BR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2800" b="1" dirty="0">
                <a:latin typeface="Calibri" panose="020F0502020204030204" pitchFamily="34" charset="0"/>
              </a:rPr>
              <a:t>QUEBRAR PARADIGMAS!</a:t>
            </a:r>
          </a:p>
        </p:txBody>
      </p:sp>
    </p:spTree>
    <p:extLst>
      <p:ext uri="{BB962C8B-B14F-4D97-AF65-F5344CB8AC3E}">
        <p14:creationId xmlns:p14="http://schemas.microsoft.com/office/powerpoint/2010/main" val="39480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482"/>
          <p:cNvSpPr txBox="1">
            <a:spLocks noGrp="1"/>
          </p:cNvSpPr>
          <p:nvPr>
            <p:ph type="title"/>
          </p:nvPr>
        </p:nvSpPr>
        <p:spPr>
          <a:xfrm>
            <a:off x="515793" y="738211"/>
            <a:ext cx="8153400" cy="769401"/>
          </a:xfrm>
        </p:spPr>
        <p:txBody>
          <a:bodyPr vert="horz" lIns="91440" tIns="45700" rIns="91440" bIns="45700" rtlCol="0" anchor="ctr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775F55"/>
              </a:buClr>
              <a:buSzPct val="25000"/>
            </a:pPr>
            <a:r>
              <a:rPr lang="en-US" altLang="pt-B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PARADIGMAS</a:t>
            </a:r>
          </a:p>
        </p:txBody>
      </p:sp>
      <p:sp>
        <p:nvSpPr>
          <p:cNvPr id="484" name="Shape 484"/>
          <p:cNvSpPr txBox="1">
            <a:spLocks noGrp="1"/>
          </p:cNvSpPr>
          <p:nvPr>
            <p:ph idx="1"/>
          </p:nvPr>
        </p:nvSpPr>
        <p:spPr>
          <a:xfrm>
            <a:off x="1882773" y="1714021"/>
            <a:ext cx="8747125" cy="4739719"/>
          </a:xfrm>
        </p:spPr>
        <p:txBody>
          <a:bodyPr vert="horz" wrap="square" lIns="91440" tIns="45700" rIns="91440" bIns="45700" rtlCol="0">
            <a:spAutoFit/>
          </a:bodyPr>
          <a:lstStyle/>
          <a:p>
            <a:pPr marL="319087" indent="-1586">
              <a:spcBef>
                <a:spcPts val="0"/>
              </a:spcBef>
              <a:buSzPct val="59999"/>
              <a:buFont typeface="Arial"/>
              <a:buChar char="✓"/>
              <a:defRPr/>
            </a:pPr>
            <a:r>
              <a:rPr lang="en-US" sz="2800" b="1" dirty="0" smtClean="0">
                <a:sym typeface="Arial"/>
              </a:rPr>
              <a:t> </a:t>
            </a:r>
            <a:r>
              <a:rPr lang="en-US" sz="2800" b="1" dirty="0">
                <a:sym typeface="Arial"/>
              </a:rPr>
              <a:t>PM </a:t>
            </a:r>
            <a:r>
              <a:rPr lang="en-US" sz="2800" b="1" dirty="0" err="1">
                <a:sym typeface="Arial"/>
              </a:rPr>
              <a:t>como</a:t>
            </a:r>
            <a:r>
              <a:rPr lang="en-US" sz="2800" b="1" dirty="0">
                <a:sym typeface="Arial"/>
              </a:rPr>
              <a:t> </a:t>
            </a:r>
            <a:r>
              <a:rPr lang="en-US" sz="2800" b="1" dirty="0" err="1">
                <a:sym typeface="Arial"/>
              </a:rPr>
              <a:t>área</a:t>
            </a:r>
            <a:r>
              <a:rPr lang="en-US" sz="2800" b="1" dirty="0">
                <a:sym typeface="Arial"/>
              </a:rPr>
              <a:t> da </a:t>
            </a:r>
            <a:r>
              <a:rPr lang="en-US" sz="2800" b="1" dirty="0" err="1">
                <a:sym typeface="Arial"/>
              </a:rPr>
              <a:t>ciência</a:t>
            </a:r>
            <a:r>
              <a:rPr lang="en-US" sz="2800" b="1" dirty="0">
                <a:sym typeface="Arial"/>
              </a:rPr>
              <a:t> </a:t>
            </a:r>
            <a:r>
              <a:rPr lang="en-US" sz="2800" b="1" dirty="0" err="1">
                <a:sym typeface="Arial"/>
              </a:rPr>
              <a:t>médica</a:t>
            </a:r>
            <a:endParaRPr lang="en-US" sz="2800" b="1" dirty="0">
              <a:sym typeface="Arial"/>
            </a:endParaRPr>
          </a:p>
          <a:p>
            <a:pPr marL="319087" indent="105093">
              <a:buNone/>
              <a:defRPr/>
            </a:pPr>
            <a:endParaRPr sz="2800" b="1" dirty="0">
              <a:sym typeface="Arial"/>
            </a:endParaRPr>
          </a:p>
          <a:p>
            <a:pPr marL="319087" indent="-1586">
              <a:buSzPct val="59999"/>
              <a:buFont typeface="Arial"/>
              <a:buChar char="✓"/>
              <a:defRPr/>
            </a:pPr>
            <a:r>
              <a:rPr lang="en-US" sz="2800" b="1" dirty="0" smtClean="0">
                <a:sym typeface="Arial"/>
              </a:rPr>
              <a:t> </a:t>
            </a:r>
            <a:r>
              <a:rPr lang="en-US" sz="2800" b="1" dirty="0" err="1" smtClean="0">
                <a:sym typeface="Arial"/>
              </a:rPr>
              <a:t>Médico</a:t>
            </a:r>
            <a:r>
              <a:rPr lang="en-US" sz="2800" b="1" dirty="0" smtClean="0">
                <a:sym typeface="Arial"/>
              </a:rPr>
              <a:t> </a:t>
            </a:r>
            <a:r>
              <a:rPr lang="en-US" sz="2800" b="1" dirty="0" err="1" smtClean="0">
                <a:sym typeface="Arial"/>
              </a:rPr>
              <a:t>Perito</a:t>
            </a:r>
            <a:r>
              <a:rPr lang="en-US" sz="2800" b="1" dirty="0" smtClean="0">
                <a:sym typeface="Arial"/>
              </a:rPr>
              <a:t> </a:t>
            </a:r>
            <a:r>
              <a:rPr lang="en-US" sz="2800" b="1" dirty="0" err="1" smtClean="0">
                <a:sym typeface="Arial"/>
              </a:rPr>
              <a:t>especializado</a:t>
            </a:r>
            <a:endParaRPr lang="en-US" sz="2800" b="1" dirty="0">
              <a:sym typeface="Arial"/>
            </a:endParaRPr>
          </a:p>
          <a:p>
            <a:pPr marL="317501" indent="0">
              <a:buSzPct val="59999"/>
              <a:buNone/>
              <a:defRPr/>
            </a:pPr>
            <a:endParaRPr lang="en-US" sz="2800" b="1" dirty="0" smtClean="0">
              <a:sym typeface="Arial"/>
            </a:endParaRPr>
          </a:p>
          <a:p>
            <a:pPr marL="319087" indent="-1586">
              <a:buSzPct val="59999"/>
              <a:buFont typeface="Arial"/>
              <a:buChar char="✓"/>
              <a:defRPr/>
            </a:pPr>
            <a:r>
              <a:rPr lang="en-US" sz="2800" b="1" dirty="0" err="1" smtClean="0">
                <a:sym typeface="Arial"/>
              </a:rPr>
              <a:t>Serviço</a:t>
            </a:r>
            <a:r>
              <a:rPr lang="en-US" sz="2800" b="1" dirty="0" smtClean="0">
                <a:sym typeface="Arial"/>
              </a:rPr>
              <a:t> </a:t>
            </a:r>
            <a:r>
              <a:rPr lang="en-US" sz="2800" b="1" dirty="0">
                <a:sym typeface="Arial"/>
              </a:rPr>
              <a:t>de </a:t>
            </a:r>
            <a:r>
              <a:rPr lang="en-US" sz="2800" b="1" dirty="0" err="1" smtClean="0">
                <a:sym typeface="Arial"/>
              </a:rPr>
              <a:t>Perícia</a:t>
            </a:r>
            <a:r>
              <a:rPr lang="en-US" sz="2800" b="1" dirty="0" smtClean="0">
                <a:sym typeface="Arial"/>
              </a:rPr>
              <a:t> </a:t>
            </a:r>
            <a:r>
              <a:rPr lang="en-US" sz="2800" b="1" dirty="0" err="1" smtClean="0">
                <a:sym typeface="Arial"/>
              </a:rPr>
              <a:t>Médica</a:t>
            </a:r>
            <a:r>
              <a:rPr lang="en-US" sz="2800" b="1" dirty="0" smtClean="0">
                <a:sym typeface="Arial"/>
              </a:rPr>
              <a:t> </a:t>
            </a:r>
            <a:r>
              <a:rPr lang="en-US" sz="2800" b="1" dirty="0" err="1">
                <a:sym typeface="Arial"/>
              </a:rPr>
              <a:t>como</a:t>
            </a:r>
            <a:r>
              <a:rPr lang="en-US" sz="2800" b="1" dirty="0">
                <a:sym typeface="Arial"/>
              </a:rPr>
              <a:t> parte </a:t>
            </a:r>
            <a:r>
              <a:rPr lang="en-US" sz="2800" b="1" dirty="0" smtClean="0">
                <a:sym typeface="Arial"/>
              </a:rPr>
              <a:t>da </a:t>
            </a:r>
            <a:r>
              <a:rPr lang="en-US" sz="2800" b="1" dirty="0" err="1" smtClean="0">
                <a:sym typeface="Arial"/>
              </a:rPr>
              <a:t>organização</a:t>
            </a:r>
            <a:r>
              <a:rPr lang="en-US" sz="2800" b="1" dirty="0" smtClean="0">
                <a:sym typeface="Arial"/>
              </a:rPr>
              <a:t> </a:t>
            </a:r>
            <a:r>
              <a:rPr lang="en-US" sz="2800" b="1" dirty="0" err="1">
                <a:sym typeface="Arial"/>
              </a:rPr>
              <a:t>previdenciária</a:t>
            </a:r>
            <a:r>
              <a:rPr lang="en-US" sz="2800" b="1" dirty="0">
                <a:sym typeface="Arial"/>
              </a:rPr>
              <a:t> e </a:t>
            </a:r>
            <a:r>
              <a:rPr lang="en-US" sz="2800" b="1" dirty="0" err="1">
                <a:sym typeface="Arial"/>
              </a:rPr>
              <a:t>ferramenta</a:t>
            </a:r>
            <a:r>
              <a:rPr lang="en-US" sz="2800" b="1" dirty="0">
                <a:sym typeface="Arial"/>
              </a:rPr>
              <a:t> de </a:t>
            </a:r>
            <a:r>
              <a:rPr lang="en-US" sz="2800" b="1" dirty="0" err="1">
                <a:sym typeface="Arial"/>
              </a:rPr>
              <a:t>gestão</a:t>
            </a:r>
            <a:endParaRPr lang="en-US" sz="2800" b="1" dirty="0">
              <a:sym typeface="Arial"/>
            </a:endParaRPr>
          </a:p>
          <a:p>
            <a:pPr marL="319087" indent="105093">
              <a:buNone/>
              <a:defRPr/>
            </a:pPr>
            <a:endParaRPr sz="2800" b="1" dirty="0">
              <a:sym typeface="Arial"/>
            </a:endParaRPr>
          </a:p>
          <a:p>
            <a:pPr marL="319087" indent="-1586">
              <a:buSzPct val="59999"/>
              <a:buFont typeface="Arial"/>
              <a:buChar char="✓"/>
              <a:defRPr/>
            </a:pPr>
            <a:r>
              <a:rPr lang="en-US" sz="2800" b="1" dirty="0">
                <a:sym typeface="Arial"/>
              </a:rPr>
              <a:t>MPS – </a:t>
            </a:r>
            <a:r>
              <a:rPr lang="en-US" sz="2800" b="1" dirty="0" err="1">
                <a:sym typeface="Arial"/>
              </a:rPr>
              <a:t>gerente</a:t>
            </a:r>
            <a:r>
              <a:rPr lang="en-US" sz="2800" b="1" dirty="0">
                <a:sym typeface="Arial"/>
              </a:rPr>
              <a:t> – </a:t>
            </a:r>
            <a:r>
              <a:rPr lang="en-US" sz="2800" b="1" dirty="0" smtClean="0">
                <a:sym typeface="Arial"/>
              </a:rPr>
              <a:t>gestor</a:t>
            </a:r>
            <a:endParaRPr lang="en-US" sz="2800" b="1" dirty="0">
              <a:sym typeface="Arial"/>
            </a:endParaRPr>
          </a:p>
        </p:txBody>
      </p:sp>
      <p:sp>
        <p:nvSpPr>
          <p:cNvPr id="57347" name="Shape 483"/>
          <p:cNvSpPr txBox="1">
            <a:spLocks noChangeArrowheads="1"/>
          </p:cNvSpPr>
          <p:nvPr/>
        </p:nvSpPr>
        <p:spPr bwMode="auto">
          <a:xfrm>
            <a:off x="6256336" y="6453740"/>
            <a:ext cx="5421313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pt-BR" dirty="0">
                <a:latin typeface="Calibri" panose="020F0502020204030204" pitchFamily="34" charset="0"/>
                <a:sym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22224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489"/>
          <p:cNvSpPr txBox="1">
            <a:spLocks noGrp="1"/>
          </p:cNvSpPr>
          <p:nvPr>
            <p:ph type="title"/>
          </p:nvPr>
        </p:nvSpPr>
        <p:spPr>
          <a:xfrm>
            <a:off x="609312" y="775619"/>
            <a:ext cx="8153400" cy="769401"/>
          </a:xfrm>
        </p:spPr>
        <p:txBody>
          <a:bodyPr vert="horz" lIns="91440" tIns="45700" rIns="91440" bIns="45700" rtlCol="0" anchor="ctr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775F55"/>
              </a:buClr>
              <a:buSzPct val="25000"/>
            </a:pPr>
            <a:r>
              <a:rPr lang="en-US" altLang="pt-B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GRANDE PARADIGMA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idx="1"/>
          </p:nvPr>
        </p:nvSpPr>
        <p:spPr>
          <a:xfrm>
            <a:off x="1450974" y="2174707"/>
            <a:ext cx="9220489" cy="3513742"/>
          </a:xfrm>
        </p:spPr>
        <p:txBody>
          <a:bodyPr vert="horz" wrap="square" lIns="91440" tIns="45700" rIns="91440" bIns="45700" rtlCol="0">
            <a:spAutoFit/>
          </a:bodyPr>
          <a:lstStyle/>
          <a:p>
            <a:pPr marL="319087" indent="-1586">
              <a:spcBef>
                <a:spcPts val="0"/>
              </a:spcBef>
              <a:buClr>
                <a:schemeClr val="dk1"/>
              </a:buClr>
              <a:buSzPct val="25000"/>
              <a:buNone/>
              <a:defRPr/>
            </a:pPr>
            <a:r>
              <a:rPr lang="en-US" sz="4400" i="1" dirty="0">
                <a:sym typeface="Arial"/>
              </a:rPr>
              <a:t> </a:t>
            </a:r>
            <a:r>
              <a:rPr lang="en-US" sz="4400" i="1" dirty="0">
                <a:solidFill>
                  <a:srgbClr val="FFC000"/>
                </a:solidFill>
                <a:sym typeface="Arial"/>
              </a:rPr>
              <a:t>DOENÇA X INCAPACIDADE</a:t>
            </a:r>
          </a:p>
          <a:p>
            <a:pPr marL="319087" indent="108903">
              <a:buNone/>
              <a:defRPr/>
            </a:pPr>
            <a:endParaRPr sz="2900" dirty="0">
              <a:sym typeface="Arial"/>
            </a:endParaRPr>
          </a:p>
          <a:p>
            <a:pPr marL="319087" indent="-1587">
              <a:buSzPct val="68571"/>
              <a:buFont typeface="Arial"/>
              <a:buChar char="➢"/>
              <a:defRPr/>
            </a:pPr>
            <a:r>
              <a:rPr lang="en-US" sz="2800" dirty="0">
                <a:sym typeface="Arial"/>
              </a:rPr>
              <a:t> </a:t>
            </a:r>
            <a:r>
              <a:rPr lang="en-US" sz="2800" dirty="0" err="1">
                <a:sym typeface="Arial"/>
              </a:rPr>
              <a:t>Benefícios</a:t>
            </a:r>
            <a:r>
              <a:rPr lang="en-US" sz="2800" dirty="0">
                <a:sym typeface="Arial"/>
              </a:rPr>
              <a:t> </a:t>
            </a:r>
            <a:r>
              <a:rPr lang="en-US" sz="2800" dirty="0" err="1">
                <a:sym typeface="Arial"/>
              </a:rPr>
              <a:t>Incapacidade</a:t>
            </a:r>
            <a:r>
              <a:rPr lang="en-US" sz="2800" dirty="0">
                <a:sym typeface="Arial"/>
              </a:rPr>
              <a:t> – INFORTUNÍSTICA</a:t>
            </a:r>
          </a:p>
          <a:p>
            <a:pPr marL="319087" indent="120332">
              <a:buNone/>
              <a:defRPr/>
            </a:pPr>
            <a:endParaRPr sz="2800" dirty="0">
              <a:sym typeface="Arial"/>
            </a:endParaRPr>
          </a:p>
          <a:p>
            <a:pPr marL="319087" indent="-1587">
              <a:buSzPct val="60000"/>
              <a:buFont typeface="Arial"/>
              <a:buChar char="➢"/>
              <a:defRPr/>
            </a:pPr>
            <a:r>
              <a:rPr lang="en-US" sz="2800" dirty="0">
                <a:sym typeface="Arial"/>
              </a:rPr>
              <a:t> A “arte” da </a:t>
            </a:r>
            <a:r>
              <a:rPr lang="en-US" sz="2800" dirty="0" err="1">
                <a:sym typeface="Arial"/>
              </a:rPr>
              <a:t>avaliação</a:t>
            </a:r>
            <a:r>
              <a:rPr lang="en-US" sz="2800" dirty="0">
                <a:sym typeface="Arial"/>
              </a:rPr>
              <a:t> da </a:t>
            </a:r>
            <a:r>
              <a:rPr lang="en-US" sz="2800" dirty="0" err="1">
                <a:sym typeface="Arial"/>
              </a:rPr>
              <a:t>incapacidade</a:t>
            </a:r>
            <a:endParaRPr lang="en-US" sz="2800" dirty="0">
              <a:sym typeface="Arial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3200" dirty="0">
              <a:sym typeface="Arial"/>
            </a:endParaRPr>
          </a:p>
        </p:txBody>
      </p:sp>
      <p:sp>
        <p:nvSpPr>
          <p:cNvPr id="58371" name="Shape 490"/>
          <p:cNvSpPr txBox="1">
            <a:spLocks noChangeArrowheads="1"/>
          </p:cNvSpPr>
          <p:nvPr/>
        </p:nvSpPr>
        <p:spPr bwMode="auto">
          <a:xfrm>
            <a:off x="2133601" y="6277094"/>
            <a:ext cx="5421313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pt-BR">
                <a:latin typeface="Calibri" panose="020F0502020204030204" pitchFamily="34" charset="0"/>
                <a:sym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5364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503"/>
          <p:cNvSpPr txBox="1">
            <a:spLocks noGrp="1"/>
          </p:cNvSpPr>
          <p:nvPr>
            <p:ph type="title"/>
          </p:nvPr>
        </p:nvSpPr>
        <p:spPr>
          <a:xfrm>
            <a:off x="900114" y="311685"/>
            <a:ext cx="8534400" cy="1061789"/>
          </a:xfrm>
        </p:spPr>
        <p:txBody>
          <a:bodyPr vert="horz" lIns="91440" tIns="45700" rIns="91440" bIns="45700" rtlCol="0" anchor="ctr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775F55"/>
              </a:buClr>
              <a:buSzPct val="25000"/>
            </a:pPr>
            <a:r>
              <a:rPr lang="en-US" altLang="pt-BR" sz="3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NOVA) CULTURA E MENTALIDADE PREVIDENCIÁRIAS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idx="1"/>
          </p:nvPr>
        </p:nvSpPr>
        <p:spPr>
          <a:xfrm>
            <a:off x="2381250" y="2071689"/>
            <a:ext cx="8072438" cy="3870763"/>
          </a:xfrm>
        </p:spPr>
        <p:txBody>
          <a:bodyPr vert="horz" lIns="91440" tIns="45700" rIns="91440" bIns="45700" rtlCol="0">
            <a:spAutoFit/>
          </a:bodyPr>
          <a:lstStyle/>
          <a:p>
            <a:pPr marL="273050" indent="92709">
              <a:lnSpc>
                <a:spcPct val="90000"/>
              </a:lnSpc>
              <a:spcBef>
                <a:spcPts val="0"/>
              </a:spcBef>
              <a:buNone/>
              <a:defRPr/>
            </a:pPr>
            <a:endParaRPr sz="2600" dirty="0">
              <a:sym typeface="Arial"/>
            </a:endParaRPr>
          </a:p>
          <a:p>
            <a:pPr marL="273050" indent="-6350">
              <a:lnSpc>
                <a:spcPct val="90000"/>
              </a:lnSpc>
              <a:buSzPct val="60000"/>
              <a:buFont typeface="Arial"/>
              <a:buChar char="➢"/>
              <a:defRPr/>
            </a:pPr>
            <a:r>
              <a:rPr lang="en-US" sz="2600" dirty="0">
                <a:sym typeface="Arial"/>
              </a:rPr>
              <a:t>“</a:t>
            </a:r>
            <a:r>
              <a:rPr lang="en-US" sz="2600" dirty="0" err="1">
                <a:sym typeface="Arial"/>
              </a:rPr>
              <a:t>velhos</a:t>
            </a:r>
            <a:r>
              <a:rPr lang="en-US" sz="2600" dirty="0">
                <a:sym typeface="Arial"/>
              </a:rPr>
              <a:t>” IPEs	      		 RPPS</a:t>
            </a:r>
          </a:p>
          <a:p>
            <a:pPr marL="273050" indent="-6350">
              <a:lnSpc>
                <a:spcPct val="90000"/>
              </a:lnSpc>
              <a:buClr>
                <a:schemeClr val="dk1"/>
              </a:buClr>
              <a:buNone/>
              <a:defRPr/>
            </a:pPr>
            <a:endParaRPr sz="2600" dirty="0">
              <a:sym typeface="Arial"/>
            </a:endParaRPr>
          </a:p>
          <a:p>
            <a:pPr marL="273050" indent="92709">
              <a:lnSpc>
                <a:spcPct val="90000"/>
              </a:lnSpc>
              <a:buNone/>
              <a:defRPr/>
            </a:pPr>
            <a:endParaRPr sz="2600" dirty="0">
              <a:sym typeface="Arial"/>
            </a:endParaRPr>
          </a:p>
          <a:p>
            <a:pPr marL="273050" indent="-6350">
              <a:lnSpc>
                <a:spcPct val="90000"/>
              </a:lnSpc>
              <a:buSzPct val="60000"/>
              <a:buFont typeface="Arial"/>
              <a:buChar char="➢"/>
              <a:defRPr/>
            </a:pPr>
            <a:r>
              <a:rPr lang="en-US" sz="2600" dirty="0" err="1">
                <a:sym typeface="Arial"/>
              </a:rPr>
              <a:t>Estatutos</a:t>
            </a:r>
            <a:r>
              <a:rPr lang="en-US" sz="2600" dirty="0">
                <a:sym typeface="Arial"/>
              </a:rPr>
              <a:t> (</a:t>
            </a:r>
            <a:r>
              <a:rPr lang="en-US" sz="2600" dirty="0" err="1">
                <a:sym typeface="Arial"/>
              </a:rPr>
              <a:t>Legislação</a:t>
            </a:r>
            <a:r>
              <a:rPr lang="en-US" sz="2600" dirty="0">
                <a:sym typeface="Arial"/>
              </a:rPr>
              <a:t>  </a:t>
            </a:r>
            <a:r>
              <a:rPr lang="en-US" sz="2600" dirty="0" err="1">
                <a:sym typeface="Arial"/>
              </a:rPr>
              <a:t>assistencialista</a:t>
            </a:r>
            <a:r>
              <a:rPr lang="en-US" sz="2600" dirty="0">
                <a:sym typeface="Arial"/>
              </a:rPr>
              <a:t>)</a:t>
            </a:r>
          </a:p>
          <a:p>
            <a:pPr marL="273050" indent="92709">
              <a:lnSpc>
                <a:spcPct val="90000"/>
              </a:lnSpc>
              <a:buNone/>
              <a:defRPr/>
            </a:pPr>
            <a:endParaRPr sz="2600" dirty="0">
              <a:sym typeface="Arial"/>
            </a:endParaRPr>
          </a:p>
          <a:p>
            <a:pPr marL="273050" indent="-6350">
              <a:lnSpc>
                <a:spcPct val="90000"/>
              </a:lnSpc>
              <a:buClr>
                <a:schemeClr val="dk1"/>
              </a:buClr>
              <a:buSzPct val="25000"/>
              <a:buNone/>
              <a:defRPr/>
            </a:pPr>
            <a:r>
              <a:rPr lang="en-US" sz="2600" dirty="0">
                <a:sym typeface="Arial"/>
              </a:rPr>
              <a:t> 	 </a:t>
            </a:r>
          </a:p>
          <a:p>
            <a:pPr marL="273050" indent="-6350">
              <a:lnSpc>
                <a:spcPct val="90000"/>
              </a:lnSpc>
              <a:buClr>
                <a:schemeClr val="dk1"/>
              </a:buClr>
              <a:buSzPct val="25000"/>
              <a:buNone/>
              <a:defRPr/>
            </a:pPr>
            <a:r>
              <a:rPr lang="en-US" sz="2600" dirty="0">
                <a:sym typeface="Arial"/>
              </a:rPr>
              <a:t>	</a:t>
            </a:r>
            <a:r>
              <a:rPr lang="en-US" sz="2600" dirty="0" err="1">
                <a:sym typeface="Arial"/>
              </a:rPr>
              <a:t>Legislação</a:t>
            </a:r>
            <a:r>
              <a:rPr lang="en-US" sz="2600" dirty="0">
                <a:sym typeface="Arial"/>
              </a:rPr>
              <a:t> </a:t>
            </a:r>
            <a:r>
              <a:rPr lang="en-US" sz="2600" dirty="0" err="1">
                <a:sym typeface="Arial"/>
              </a:rPr>
              <a:t>Previdenciária</a:t>
            </a:r>
            <a:endParaRPr lang="en-US" sz="2600" dirty="0">
              <a:sym typeface="Arial"/>
            </a:endParaRPr>
          </a:p>
        </p:txBody>
      </p:sp>
      <p:sp>
        <p:nvSpPr>
          <p:cNvPr id="60419" name="Shape 504"/>
          <p:cNvSpPr txBox="1">
            <a:spLocks noChangeArrowheads="1"/>
          </p:cNvSpPr>
          <p:nvPr/>
        </p:nvSpPr>
        <p:spPr bwMode="auto">
          <a:xfrm>
            <a:off x="5032375" y="6223778"/>
            <a:ext cx="5421313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pt-BR">
                <a:latin typeface="Calibri" panose="020F0502020204030204" pitchFamily="34" charset="0"/>
                <a:sym typeface="Calibri" panose="020F0502020204030204" pitchFamily="34" charset="0"/>
              </a:rPr>
              <a:t>TREZUB CJ</a:t>
            </a:r>
          </a:p>
        </p:txBody>
      </p:sp>
      <p:sp>
        <p:nvSpPr>
          <p:cNvPr id="60421" name="Shape 506"/>
          <p:cNvSpPr>
            <a:spLocks noChangeArrowheads="1"/>
          </p:cNvSpPr>
          <p:nvPr/>
        </p:nvSpPr>
        <p:spPr bwMode="auto">
          <a:xfrm>
            <a:off x="5448301" y="2695576"/>
            <a:ext cx="785813" cy="214313"/>
          </a:xfrm>
          <a:prstGeom prst="rightArrow">
            <a:avLst>
              <a:gd name="adj1" fmla="val 15222"/>
              <a:gd name="adj2" fmla="val 49992"/>
            </a:avLst>
          </a:prstGeom>
          <a:solidFill>
            <a:srgbClr val="0099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0422" name="Shape 507"/>
          <p:cNvSpPr>
            <a:spLocks noChangeArrowheads="1"/>
          </p:cNvSpPr>
          <p:nvPr/>
        </p:nvSpPr>
        <p:spPr bwMode="auto">
          <a:xfrm rot="5400000">
            <a:off x="4810126" y="4714876"/>
            <a:ext cx="500063" cy="214313"/>
          </a:xfrm>
          <a:prstGeom prst="rightArrow">
            <a:avLst>
              <a:gd name="adj1" fmla="val 15222"/>
              <a:gd name="adj2" fmla="val 50005"/>
            </a:avLst>
          </a:prstGeom>
          <a:solidFill>
            <a:srgbClr val="009900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301625"/>
            <a:ext cx="7772400" cy="707886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/>
              <a:t>O Surgimento Da Perícia Médica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2329296" y="2083378"/>
            <a:ext cx="7292685" cy="4138056"/>
          </a:xfr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dirty="0"/>
              <a:t>		</a:t>
            </a:r>
            <a:r>
              <a:rPr lang="en-GB" sz="3600" dirty="0" err="1"/>
              <a:t>Perícia</a:t>
            </a:r>
            <a:r>
              <a:rPr lang="en-GB" sz="3600" dirty="0"/>
              <a:t> </a:t>
            </a:r>
            <a:r>
              <a:rPr lang="en-GB" sz="3600" dirty="0" err="1"/>
              <a:t>Médica</a:t>
            </a:r>
            <a:r>
              <a:rPr lang="en-GB" sz="3600" dirty="0"/>
              <a:t> da PS </a:t>
            </a:r>
          </a:p>
          <a:p>
            <a:pPr>
              <a:spcBef>
                <a:spcPts val="900"/>
              </a:spcBef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3600" dirty="0"/>
          </a:p>
          <a:p>
            <a:pPr>
              <a:spcBef>
                <a:spcPts val="900"/>
              </a:spcBef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3600" dirty="0"/>
          </a:p>
          <a:p>
            <a:pPr>
              <a:spcBef>
                <a:spcPts val="900"/>
              </a:spcBef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dirty="0"/>
              <a:t>			</a:t>
            </a:r>
            <a:r>
              <a:rPr lang="en-GB" sz="3600" dirty="0" err="1"/>
              <a:t>Médico</a:t>
            </a:r>
            <a:r>
              <a:rPr lang="en-GB" sz="3600" dirty="0"/>
              <a:t> </a:t>
            </a:r>
            <a:r>
              <a:rPr lang="en-GB" sz="3600" dirty="0" err="1"/>
              <a:t>Perito</a:t>
            </a:r>
            <a:endParaRPr lang="en-GB" sz="3600" dirty="0"/>
          </a:p>
          <a:p>
            <a:pPr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		</a:t>
            </a:r>
          </a:p>
          <a:p>
            <a:pPr>
              <a:spcBef>
                <a:spcPts val="600"/>
              </a:spcBef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/>
              <a:t>(</a:t>
            </a:r>
            <a:r>
              <a:rPr lang="en-GB" sz="2400" dirty="0" err="1"/>
              <a:t>estrutura</a:t>
            </a:r>
            <a:r>
              <a:rPr lang="en-GB" sz="2400" dirty="0"/>
              <a:t>, </a:t>
            </a:r>
            <a:r>
              <a:rPr lang="en-GB" sz="2400" dirty="0" err="1"/>
              <a:t>normas</a:t>
            </a:r>
            <a:r>
              <a:rPr lang="en-GB" sz="2400" dirty="0"/>
              <a:t>, </a:t>
            </a:r>
            <a:r>
              <a:rPr lang="en-GB" sz="2400" dirty="0" err="1" smtClean="0"/>
              <a:t>princípios</a:t>
            </a:r>
            <a:r>
              <a:rPr lang="en-GB" sz="2400" dirty="0" smtClean="0"/>
              <a:t>, </a:t>
            </a:r>
            <a:r>
              <a:rPr lang="en-GB" sz="2400" dirty="0" err="1" smtClean="0"/>
              <a:t>aprimoramento</a:t>
            </a:r>
            <a:r>
              <a:rPr lang="en-GB" sz="2400" dirty="0"/>
              <a:t>)</a:t>
            </a:r>
          </a:p>
          <a:p>
            <a:pPr>
              <a:spcBef>
                <a:spcPts val="600"/>
              </a:spcBef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dirty="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024438" y="2928938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8B17"/>
          </a:solidFill>
          <a:ln w="126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553"/>
          <p:cNvSpPr>
            <a:spLocks noChangeArrowheads="1"/>
          </p:cNvSpPr>
          <p:nvPr/>
        </p:nvSpPr>
        <p:spPr bwMode="auto">
          <a:xfrm>
            <a:off x="1543195" y="2629975"/>
            <a:ext cx="8950614" cy="2454582"/>
          </a:xfrm>
          <a:prstGeom prst="ellipse">
            <a:avLst/>
          </a:prstGeom>
          <a:solidFill>
            <a:srgbClr val="F3EBDB"/>
          </a:solidFill>
          <a:ln w="19050" cap="rnd">
            <a:solidFill>
              <a:srgbClr val="6B859A"/>
            </a:solidFill>
            <a:miter lim="800000"/>
            <a:headEnd/>
            <a:tailEnd/>
          </a:ln>
        </p:spPr>
        <p:txBody>
          <a:bodyPr wrap="square" lIns="91425" tIns="45700" rIns="91425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6563" name="Shape 554"/>
          <p:cNvSpPr txBox="1">
            <a:spLocks noGrp="1"/>
          </p:cNvSpPr>
          <p:nvPr>
            <p:ph type="title"/>
          </p:nvPr>
        </p:nvSpPr>
        <p:spPr>
          <a:xfrm>
            <a:off x="860425" y="820752"/>
            <a:ext cx="8153400" cy="769401"/>
          </a:xfrm>
        </p:spPr>
        <p:txBody>
          <a:bodyPr vert="horz" lIns="91440" tIns="45700" rIns="91440" bIns="45700" rtlCol="0" anchor="ctr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775F55"/>
              </a:buClr>
              <a:buSzPct val="25000"/>
            </a:pPr>
            <a:r>
              <a:rPr lang="en-US" altLang="pt-B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CERTEZA</a:t>
            </a:r>
          </a:p>
        </p:txBody>
      </p:sp>
      <p:sp>
        <p:nvSpPr>
          <p:cNvPr id="66565" name="Shape 556"/>
          <p:cNvSpPr txBox="1">
            <a:spLocks noGrp="1"/>
          </p:cNvSpPr>
          <p:nvPr>
            <p:ph idx="1"/>
          </p:nvPr>
        </p:nvSpPr>
        <p:spPr>
          <a:xfrm>
            <a:off x="1903702" y="3349455"/>
            <a:ext cx="8229600" cy="1015622"/>
          </a:xfrm>
        </p:spPr>
        <p:txBody>
          <a:bodyPr vert="horz" lIns="91440" tIns="45700" rIns="91440" bIns="45700" rtlCol="0">
            <a:spAutoFit/>
          </a:bodyPr>
          <a:lstStyle/>
          <a:p>
            <a:pPr marL="317500" indent="0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en-US" altLang="pt-BR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GESTÃO DOS BENEFÍCIOS POR INCAPACIDADE É DIRETAMENTE DEPENDENTE DA ATUAÇÃO MÉDICA PERICIAL</a:t>
            </a:r>
          </a:p>
        </p:txBody>
      </p:sp>
      <p:sp>
        <p:nvSpPr>
          <p:cNvPr id="66564" name="Shape 555"/>
          <p:cNvSpPr txBox="1">
            <a:spLocks noChangeArrowheads="1"/>
          </p:cNvSpPr>
          <p:nvPr/>
        </p:nvSpPr>
        <p:spPr bwMode="auto">
          <a:xfrm>
            <a:off x="2133601" y="6277094"/>
            <a:ext cx="5421313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pt-BR">
                <a:latin typeface="Calibri" panose="020F0502020204030204" pitchFamily="34" charset="0"/>
                <a:sym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20860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hape 562"/>
          <p:cNvSpPr txBox="1">
            <a:spLocks noGrp="1"/>
          </p:cNvSpPr>
          <p:nvPr>
            <p:ph type="title"/>
          </p:nvPr>
        </p:nvSpPr>
        <p:spPr>
          <a:xfrm>
            <a:off x="767557" y="567800"/>
            <a:ext cx="8153400" cy="769401"/>
          </a:xfrm>
        </p:spPr>
        <p:txBody>
          <a:bodyPr vert="horz" lIns="91440" tIns="45700" rIns="91440" bIns="45700" rtlCol="0" anchor="ctr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775F55"/>
              </a:buClr>
              <a:buSzPct val="25000"/>
            </a:pPr>
            <a:r>
              <a:rPr lang="en-US" altLang="pt-B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QUE CERTEZA 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idx="1"/>
          </p:nvPr>
        </p:nvSpPr>
        <p:spPr>
          <a:xfrm>
            <a:off x="883227" y="2428876"/>
            <a:ext cx="9871363" cy="3026429"/>
          </a:xfrm>
        </p:spPr>
        <p:txBody>
          <a:bodyPr vert="horz" wrap="square" lIns="91440" tIns="45700" rIns="91440" bIns="45700" rtlCol="0">
            <a:spAutoFit/>
          </a:bodyPr>
          <a:lstStyle/>
          <a:p>
            <a:pPr marL="319087" indent="-1586">
              <a:spcBef>
                <a:spcPts val="0"/>
              </a:spcBef>
              <a:buSzPct val="59999"/>
              <a:buFont typeface="Arial"/>
              <a:buChar char="➢"/>
              <a:defRPr/>
            </a:pPr>
            <a:r>
              <a:rPr lang="en-US" sz="2900" b="1" dirty="0">
                <a:solidFill>
                  <a:srgbClr val="FFFF00"/>
                </a:solidFill>
                <a:sym typeface="Arial"/>
              </a:rPr>
              <a:t> A PERÍCIA MÉDICA DEVE SER ORGANIZADA E PROFISSIONAL  (</a:t>
            </a:r>
            <a:r>
              <a:rPr lang="en-US" sz="2900" b="1" dirty="0" err="1">
                <a:solidFill>
                  <a:srgbClr val="FFFF00"/>
                </a:solidFill>
                <a:sym typeface="Arial"/>
              </a:rPr>
              <a:t>formação</a:t>
            </a:r>
            <a:r>
              <a:rPr lang="en-US" sz="2900" b="1" dirty="0">
                <a:solidFill>
                  <a:srgbClr val="FFFF00"/>
                </a:solidFill>
                <a:sym typeface="Arial"/>
              </a:rPr>
              <a:t> – </a:t>
            </a:r>
            <a:r>
              <a:rPr lang="en-US" sz="2900" b="1" dirty="0" err="1">
                <a:solidFill>
                  <a:srgbClr val="FFFF00"/>
                </a:solidFill>
                <a:sym typeface="Arial"/>
              </a:rPr>
              <a:t>autonomia</a:t>
            </a:r>
            <a:r>
              <a:rPr lang="en-US" sz="2900" b="1" dirty="0">
                <a:solidFill>
                  <a:srgbClr val="FFFF00"/>
                </a:solidFill>
                <a:sym typeface="Arial"/>
              </a:rPr>
              <a:t> -  </a:t>
            </a:r>
            <a:r>
              <a:rPr lang="en-US" sz="2900" b="1" dirty="0" err="1">
                <a:solidFill>
                  <a:srgbClr val="FFFF00"/>
                </a:solidFill>
                <a:sym typeface="Arial"/>
              </a:rPr>
              <a:t>valorização</a:t>
            </a:r>
            <a:r>
              <a:rPr lang="en-US" sz="2900" b="1" dirty="0">
                <a:solidFill>
                  <a:srgbClr val="FFFF00"/>
                </a:solidFill>
                <a:sym typeface="Arial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sym typeface="Arial"/>
              </a:rPr>
              <a:t>profissional</a:t>
            </a:r>
            <a:r>
              <a:rPr lang="en-US" sz="2900" b="1" dirty="0">
                <a:solidFill>
                  <a:srgbClr val="FFFF00"/>
                </a:solidFill>
                <a:sym typeface="Arial"/>
              </a:rPr>
              <a:t> – </a:t>
            </a:r>
            <a:r>
              <a:rPr lang="en-US" sz="2900" b="1" dirty="0" err="1">
                <a:solidFill>
                  <a:srgbClr val="FFFF00"/>
                </a:solidFill>
                <a:sym typeface="Arial"/>
              </a:rPr>
              <a:t>supervisão</a:t>
            </a:r>
            <a:r>
              <a:rPr lang="en-US" sz="2900" b="1" dirty="0">
                <a:solidFill>
                  <a:srgbClr val="FFFF00"/>
                </a:solidFill>
                <a:sym typeface="Arial"/>
              </a:rPr>
              <a:t> e </a:t>
            </a:r>
            <a:r>
              <a:rPr lang="en-US" sz="2900" b="1" dirty="0" err="1">
                <a:solidFill>
                  <a:srgbClr val="FFFF00"/>
                </a:solidFill>
                <a:sym typeface="Arial"/>
              </a:rPr>
              <a:t>controle</a:t>
            </a:r>
            <a:r>
              <a:rPr lang="en-US" sz="2900" b="1" dirty="0">
                <a:solidFill>
                  <a:srgbClr val="FFFF00"/>
                </a:solidFill>
                <a:sym typeface="Arial"/>
              </a:rPr>
              <a:t>)</a:t>
            </a:r>
          </a:p>
          <a:p>
            <a:pPr marL="319087" indent="108903">
              <a:buNone/>
              <a:defRPr/>
            </a:pPr>
            <a:endParaRPr sz="2900" b="1" dirty="0">
              <a:solidFill>
                <a:srgbClr val="FFFF00"/>
              </a:solidFill>
              <a:sym typeface="Arial"/>
            </a:endParaRPr>
          </a:p>
          <a:p>
            <a:pPr marL="319087" indent="-1586">
              <a:buSzPct val="59999"/>
              <a:buFont typeface="Arial"/>
              <a:buChar char="➢"/>
              <a:defRPr/>
            </a:pPr>
            <a:r>
              <a:rPr lang="en-US" sz="2900" b="1" dirty="0">
                <a:solidFill>
                  <a:srgbClr val="FFFF00"/>
                </a:solidFill>
                <a:sym typeface="Arial"/>
              </a:rPr>
              <a:t> A LEGISLAÇÃO É QUEM DÁ SUPORTE À ATUAÇÃO DA PERÍCIA MÉDICA</a:t>
            </a:r>
          </a:p>
        </p:txBody>
      </p:sp>
      <p:sp>
        <p:nvSpPr>
          <p:cNvPr id="67588" name="Shape 563"/>
          <p:cNvSpPr txBox="1">
            <a:spLocks noChangeArrowheads="1"/>
          </p:cNvSpPr>
          <p:nvPr/>
        </p:nvSpPr>
        <p:spPr bwMode="auto">
          <a:xfrm>
            <a:off x="5198919" y="6239244"/>
            <a:ext cx="5421313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pt-BR" dirty="0">
                <a:latin typeface="Calibri" panose="020F0502020204030204" pitchFamily="34" charset="0"/>
                <a:sym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4102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569"/>
          <p:cNvSpPr>
            <a:spLocks noChangeArrowheads="1"/>
          </p:cNvSpPr>
          <p:nvPr/>
        </p:nvSpPr>
        <p:spPr bwMode="auto">
          <a:xfrm>
            <a:off x="4238626" y="2492823"/>
            <a:ext cx="3071813" cy="1721990"/>
          </a:xfrm>
          <a:prstGeom prst="flowChartExtract">
            <a:avLst/>
          </a:prstGeom>
          <a:solidFill>
            <a:srgbClr val="9BBB59"/>
          </a:solidFill>
          <a:ln w="38100" cap="rnd">
            <a:solidFill>
              <a:srgbClr val="F2F2F2"/>
            </a:solidFill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pt-BR" b="1" dirty="0">
                <a:latin typeface="Calibri" panose="020F0502020204030204" pitchFamily="34" charset="0"/>
                <a:sym typeface="Calibri" panose="020F0502020204030204" pitchFamily="34" charset="0"/>
              </a:rPr>
              <a:t>SERVIÇO</a:t>
            </a:r>
          </a:p>
          <a:p>
            <a:pPr algn="ctr" eaLnBrk="1" hangingPunct="1">
              <a:spcBef>
                <a:spcPts val="500"/>
              </a:spcBef>
              <a:buClr>
                <a:srgbClr val="000000"/>
              </a:buClr>
              <a:buSzPct val="25000"/>
            </a:pPr>
            <a:r>
              <a:rPr lang="en-US" altLang="pt-BR" b="1" dirty="0">
                <a:latin typeface="Calibri" panose="020F0502020204030204" pitchFamily="34" charset="0"/>
                <a:sym typeface="Calibri" panose="020F0502020204030204" pitchFamily="34" charset="0"/>
              </a:rPr>
              <a:t>DE</a:t>
            </a:r>
          </a:p>
          <a:p>
            <a:pPr algn="ctr" eaLnBrk="1" hangingPunct="1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25000"/>
            </a:pPr>
            <a:r>
              <a:rPr lang="en-US" altLang="pt-BR" b="1" dirty="0">
                <a:latin typeface="Calibri" panose="020F0502020204030204" pitchFamily="34" charset="0"/>
                <a:sym typeface="Calibri" panose="020F0502020204030204" pitchFamily="34" charset="0"/>
              </a:rPr>
              <a:t>PERÍCIA MÉDICA</a:t>
            </a:r>
          </a:p>
        </p:txBody>
      </p:sp>
      <p:sp>
        <p:nvSpPr>
          <p:cNvPr id="68611" name="Shape 570"/>
          <p:cNvSpPr>
            <a:spLocks noChangeArrowheads="1"/>
          </p:cNvSpPr>
          <p:nvPr/>
        </p:nvSpPr>
        <p:spPr bwMode="auto">
          <a:xfrm>
            <a:off x="4560094" y="1703034"/>
            <a:ext cx="2428875" cy="789789"/>
          </a:xfrm>
          <a:prstGeom prst="ellipse">
            <a:avLst/>
          </a:prstGeom>
          <a:solidFill>
            <a:srgbClr val="4F81BD"/>
          </a:solidFill>
          <a:ln w="38100" cap="rnd">
            <a:solidFill>
              <a:srgbClr val="F2F2F2"/>
            </a:solidFill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endParaRPr lang="pt-BR" altLang="pt-BR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 hangingPunct="1"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25000"/>
            </a:pPr>
            <a:r>
              <a:rPr lang="en-US" altLang="pt-BR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LEGISLAÇÃO</a:t>
            </a:r>
          </a:p>
        </p:txBody>
      </p:sp>
      <p:sp>
        <p:nvSpPr>
          <p:cNvPr id="68612" name="Shape 571"/>
          <p:cNvSpPr>
            <a:spLocks noChangeArrowheads="1"/>
          </p:cNvSpPr>
          <p:nvPr/>
        </p:nvSpPr>
        <p:spPr bwMode="auto">
          <a:xfrm>
            <a:off x="6988970" y="3724126"/>
            <a:ext cx="2491406" cy="833068"/>
          </a:xfrm>
          <a:prstGeom prst="ellipse">
            <a:avLst/>
          </a:prstGeom>
          <a:solidFill>
            <a:srgbClr val="8064A2"/>
          </a:solidFill>
          <a:ln w="38100" cap="rnd">
            <a:solidFill>
              <a:srgbClr val="F2F2F2"/>
            </a:solidFill>
            <a:miter lim="800000"/>
            <a:headEnd/>
            <a:tailEnd/>
          </a:ln>
        </p:spPr>
        <p:txBody>
          <a:bodyPr wrap="square"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endParaRPr lang="pt-BR" altLang="pt-BR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 hangingPunct="1"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25000"/>
            </a:pPr>
            <a:r>
              <a:rPr lang="en-US" altLang="pt-BR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CONTROLE</a:t>
            </a:r>
          </a:p>
        </p:txBody>
      </p:sp>
      <p:sp>
        <p:nvSpPr>
          <p:cNvPr id="68613" name="Shape 572"/>
          <p:cNvSpPr>
            <a:spLocks noChangeArrowheads="1"/>
          </p:cNvSpPr>
          <p:nvPr/>
        </p:nvSpPr>
        <p:spPr bwMode="auto">
          <a:xfrm>
            <a:off x="2166940" y="3819918"/>
            <a:ext cx="2311400" cy="789789"/>
          </a:xfrm>
          <a:prstGeom prst="ellipse">
            <a:avLst/>
          </a:prstGeom>
          <a:solidFill>
            <a:srgbClr val="C0504D"/>
          </a:solidFill>
          <a:ln w="38100" cap="rnd">
            <a:solidFill>
              <a:srgbClr val="F2F2F2"/>
            </a:solidFill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endParaRPr lang="pt-BR" altLang="pt-BR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25000"/>
            </a:pPr>
            <a:r>
              <a:rPr lang="en-US" altLang="pt-BR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CAPACITAÇÃO</a:t>
            </a:r>
          </a:p>
        </p:txBody>
      </p:sp>
      <p:sp>
        <p:nvSpPr>
          <p:cNvPr id="68614" name="Shape 573"/>
          <p:cNvSpPr txBox="1">
            <a:spLocks noChangeArrowheads="1"/>
          </p:cNvSpPr>
          <p:nvPr/>
        </p:nvSpPr>
        <p:spPr bwMode="auto">
          <a:xfrm>
            <a:off x="2133601" y="6277094"/>
            <a:ext cx="5421313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pt-BR">
                <a:latin typeface="Calibri" panose="020F0502020204030204" pitchFamily="34" charset="0"/>
                <a:sym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38956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Conteúdo 2"/>
          <p:cNvSpPr>
            <a:spLocks noGrp="1"/>
          </p:cNvSpPr>
          <p:nvPr>
            <p:ph idx="1"/>
          </p:nvPr>
        </p:nvSpPr>
        <p:spPr>
          <a:xfrm>
            <a:off x="336551" y="913967"/>
            <a:ext cx="7758113" cy="703262"/>
          </a:xfrm>
        </p:spPr>
        <p:txBody>
          <a:bodyPr rtlCol="0">
            <a:normAutofit fontScale="92500" lnSpcReduction="10000"/>
          </a:bodyPr>
          <a:lstStyle/>
          <a:p>
            <a:pPr marL="274320" indent="0">
              <a:buNone/>
              <a:defRPr/>
            </a:pPr>
            <a:r>
              <a:rPr lang="pt-BR" sz="4400" dirty="0"/>
              <a:t>Modernização / Paradigmas</a:t>
            </a:r>
            <a:endParaRPr lang="pt-BR" sz="2800" dirty="0"/>
          </a:p>
          <a:p>
            <a:pPr marL="274320" indent="0">
              <a:defRPr/>
            </a:pPr>
            <a:endParaRPr lang="pt-BR" sz="2800" dirty="0"/>
          </a:p>
          <a:p>
            <a:pPr marL="274320" indent="0">
              <a:defRPr/>
            </a:pPr>
            <a:endParaRPr lang="pt-BR" sz="4400" dirty="0"/>
          </a:p>
        </p:txBody>
      </p:sp>
      <p:sp>
        <p:nvSpPr>
          <p:cNvPr id="45060" name="Espaço Reservado para Rodapé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>
                <a:latin typeface="Calibri" panose="020F0502020204030204" pitchFamily="34" charset="0"/>
              </a:rPr>
              <a:t>TREZUB CJ</a:t>
            </a:r>
          </a:p>
        </p:txBody>
      </p:sp>
      <p:sp>
        <p:nvSpPr>
          <p:cNvPr id="2" name="Fluxograma: Processo predefinido 1"/>
          <p:cNvSpPr/>
          <p:nvPr/>
        </p:nvSpPr>
        <p:spPr>
          <a:xfrm>
            <a:off x="1140260" y="2237062"/>
            <a:ext cx="8944574" cy="4007874"/>
          </a:xfrm>
          <a:prstGeom prst="flowChartPredefined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V</a:t>
            </a:r>
            <a:r>
              <a:rPr lang="pt-BR" sz="3200" b="1" dirty="0" smtClean="0">
                <a:solidFill>
                  <a:schemeClr val="tx1"/>
                </a:solidFill>
              </a:rPr>
              <a:t>isão </a:t>
            </a:r>
            <a:r>
              <a:rPr lang="pt-BR" sz="3200" b="1" dirty="0">
                <a:solidFill>
                  <a:schemeClr val="tx1"/>
                </a:solidFill>
              </a:rPr>
              <a:t>estratégica dos gestores</a:t>
            </a:r>
          </a:p>
          <a:p>
            <a:pPr lvl="1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 </a:t>
            </a:r>
            <a:endParaRPr lang="pt-BR" sz="3200" b="1" dirty="0" smtClean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	</a:t>
            </a:r>
            <a:r>
              <a:rPr lang="pt-BR" sz="3200" b="1" dirty="0" smtClean="0">
                <a:solidFill>
                  <a:schemeClr val="tx1"/>
                </a:solidFill>
              </a:rPr>
              <a:t>			+ </a:t>
            </a:r>
          </a:p>
          <a:p>
            <a:pPr lvl="1" eaLnBrk="1" hangingPunct="1">
              <a:defRPr/>
            </a:pPr>
            <a:endParaRPr lang="pt-BR" sz="3200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V</a:t>
            </a:r>
            <a:r>
              <a:rPr lang="pt-BR" sz="3200" b="1" dirty="0" smtClean="0">
                <a:solidFill>
                  <a:schemeClr val="tx1"/>
                </a:solidFill>
              </a:rPr>
              <a:t>ontade </a:t>
            </a:r>
            <a:r>
              <a:rPr lang="pt-BR" sz="3200" b="1" dirty="0">
                <a:solidFill>
                  <a:schemeClr val="tx1"/>
                </a:solidFill>
              </a:rPr>
              <a:t>política dos administradores </a:t>
            </a:r>
          </a:p>
        </p:txBody>
      </p:sp>
    </p:spTree>
    <p:extLst>
      <p:ext uri="{BB962C8B-B14F-4D97-AF65-F5344CB8AC3E}">
        <p14:creationId xmlns:p14="http://schemas.microsoft.com/office/powerpoint/2010/main" val="25268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529"/>
          <p:cNvSpPr txBox="1">
            <a:spLocks noChangeArrowheads="1"/>
          </p:cNvSpPr>
          <p:nvPr/>
        </p:nvSpPr>
        <p:spPr bwMode="auto">
          <a:xfrm>
            <a:off x="1333500" y="534869"/>
            <a:ext cx="670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775F55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pt-B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Perícia</a:t>
            </a:r>
            <a:r>
              <a:rPr lang="en-US" altLang="pt-B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pt-B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Médica</a:t>
            </a:r>
            <a:endParaRPr lang="en-US" altLang="pt-B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3491" name="Shape 53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Shape 53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23622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Shape 532"/>
          <p:cNvSpPr>
            <a:spLocks noChangeArrowheads="1"/>
          </p:cNvSpPr>
          <p:nvPr/>
        </p:nvSpPr>
        <p:spPr bwMode="auto">
          <a:xfrm>
            <a:off x="3667125" y="3857625"/>
            <a:ext cx="6643688" cy="2420938"/>
          </a:xfrm>
          <a:prstGeom prst="irregularSeal2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7B3D17"/>
              </a:buClr>
              <a:buSzPct val="25000"/>
              <a:buFont typeface="Times New Roman" panose="02020603050405020304" pitchFamily="18" charset="0"/>
              <a:buNone/>
            </a:pPr>
            <a:r>
              <a:rPr lang="en-US" altLang="pt-BR" sz="3200">
                <a:solidFill>
                  <a:srgbClr val="7B3D1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Administração do Patrimônio</a:t>
            </a:r>
          </a:p>
        </p:txBody>
      </p:sp>
      <p:sp>
        <p:nvSpPr>
          <p:cNvPr id="63494" name="Shape 533"/>
          <p:cNvSpPr txBox="1">
            <a:spLocks noChangeArrowheads="1"/>
          </p:cNvSpPr>
          <p:nvPr/>
        </p:nvSpPr>
        <p:spPr bwMode="auto">
          <a:xfrm>
            <a:off x="2952751" y="3571875"/>
            <a:ext cx="261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pt-BR" sz="1800" b="1">
                <a:latin typeface="Calibri" panose="020F0502020204030204" pitchFamily="34" charset="0"/>
                <a:sym typeface="Calibri" panose="020F0502020204030204" pitchFamily="34" charset="0"/>
              </a:rPr>
              <a:t>FERRAMENTA DE GESTÃO</a:t>
            </a:r>
          </a:p>
        </p:txBody>
      </p:sp>
      <p:sp>
        <p:nvSpPr>
          <p:cNvPr id="63495" name="Shape 534"/>
          <p:cNvSpPr txBox="1">
            <a:spLocks noChangeArrowheads="1"/>
          </p:cNvSpPr>
          <p:nvPr/>
        </p:nvSpPr>
        <p:spPr bwMode="auto">
          <a:xfrm>
            <a:off x="2133601" y="6277094"/>
            <a:ext cx="5421313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pt-BR">
                <a:latin typeface="Calibri" panose="020F0502020204030204" pitchFamily="34" charset="0"/>
                <a:sym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29293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284984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5256584" cy="3942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479376" y="4437112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Claudio J. Trezub</a:t>
            </a:r>
          </a:p>
          <a:p>
            <a:r>
              <a:rPr lang="pt-BR" dirty="0" smtClean="0">
                <a:hlinkClick r:id="rId4"/>
              </a:rPr>
              <a:t>claudio@trezub.com.br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trezub@cw3cursos.com.br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41.9935.1062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44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to 4"/>
          <p:cNvGraphicFramePr>
            <a:graphicFrameLocks noChangeAspect="1"/>
          </p:cNvGraphicFramePr>
          <p:nvPr/>
        </p:nvGraphicFramePr>
        <p:xfrm>
          <a:off x="1631950" y="106364"/>
          <a:ext cx="8928100" cy="655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Slide" r:id="rId3" imgW="3657551" imgH="2743166" progId="PowerPoint.Slide.12">
                  <p:embed/>
                </p:oleObj>
              </mc:Choice>
              <mc:Fallback>
                <p:oleObj name="Slide" r:id="rId3" imgW="3657551" imgH="2743166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106364"/>
                        <a:ext cx="8928100" cy="6554787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latin typeface="Calibri" panose="020F0502020204030204" pitchFamily="34" charset="0"/>
            </a:endParaRPr>
          </a:p>
        </p:txBody>
      </p:sp>
      <p:sp>
        <p:nvSpPr>
          <p:cNvPr id="36868" name="Espaço Reservado para Rodapé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>
                <a:latin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24805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548640" lvl="1" indent="-182880">
              <a:buBlip>
                <a:blip r:embed="rId2"/>
              </a:buBlip>
              <a:defRPr/>
            </a:pPr>
            <a:r>
              <a:rPr lang="pt-BR" sz="3600"/>
              <a:t>A evolução da Perícia Médica no âmbito da perícia de servidores públicos não acompanhou a do RGPS </a:t>
            </a:r>
          </a:p>
          <a:p>
            <a:pPr marL="548640" lvl="1" indent="-182880">
              <a:buBlip>
                <a:blip r:embed="rId2"/>
              </a:buBlip>
              <a:defRPr/>
            </a:pPr>
            <a:endParaRPr lang="pt-BR" sz="3600"/>
          </a:p>
          <a:p>
            <a:pPr marL="548640" lvl="1" indent="-182880">
              <a:buBlip>
                <a:blip r:embed="rId2"/>
              </a:buBlip>
              <a:defRPr/>
            </a:pPr>
            <a:r>
              <a:rPr lang="pt-BR" sz="3600"/>
              <a:t>A legislação (PM) dos RPPS não foi adequada à legislação previdenciária</a:t>
            </a:r>
          </a:p>
        </p:txBody>
      </p:sp>
      <p:sp>
        <p:nvSpPr>
          <p:cNvPr id="41987" name="Espaço Reservado para Rodapé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>
                <a:latin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42440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sel 4"/>
          <p:cNvSpPr/>
          <p:nvPr/>
        </p:nvSpPr>
        <p:spPr>
          <a:xfrm>
            <a:off x="1738314" y="1000126"/>
            <a:ext cx="8643937" cy="535781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7891" name="Retângulo 3"/>
          <p:cNvSpPr>
            <a:spLocks noChangeArrowheads="1"/>
          </p:cNvSpPr>
          <p:nvPr/>
        </p:nvSpPr>
        <p:spPr bwMode="auto">
          <a:xfrm>
            <a:off x="2424114" y="2406650"/>
            <a:ext cx="72723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800" dirty="0">
                <a:solidFill>
                  <a:schemeClr val="tx2"/>
                </a:solidFill>
                <a:latin typeface="Forte" panose="03060902040502070203" pitchFamily="66" charset="0"/>
              </a:rPr>
              <a:t>Os RPPS estão vivenciando hoje (50 anos depois) o mesmo impasse 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800" dirty="0">
              <a:solidFill>
                <a:schemeClr val="tx2"/>
              </a:solidFill>
              <a:latin typeface="Forte" panose="03060902040502070203" pitchFamily="66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800" dirty="0">
                <a:solidFill>
                  <a:schemeClr val="tx2"/>
                </a:solidFill>
                <a:latin typeface="Forte" panose="03060902040502070203" pitchFamily="66" charset="0"/>
              </a:rPr>
              <a:t>Como organizar a avaliação dos segurados candidatos aos benefícios por incapacidade? </a:t>
            </a:r>
          </a:p>
        </p:txBody>
      </p:sp>
      <p:sp>
        <p:nvSpPr>
          <p:cNvPr id="37892" name="Espaço Reservado para Rodapé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 dirty="0">
                <a:latin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33303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1981201" y="651510"/>
            <a:ext cx="8229600" cy="855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b="1" dirty="0"/>
              <a:t>Perícia Médica de Servidores</a:t>
            </a:r>
            <a:endParaRPr lang="pt-BR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1" y="1868571"/>
            <a:ext cx="8507413" cy="4360473"/>
          </a:xfrm>
        </p:spPr>
        <p:txBody>
          <a:bodyPr rtlCol="0">
            <a:noAutofit/>
          </a:bodyPr>
          <a:lstStyle/>
          <a:p>
            <a:pPr marL="274320" indent="0">
              <a:buFont typeface="Wingdings" pitchFamily="2" charset="2"/>
              <a:buChar char="ü"/>
              <a:defRPr/>
            </a:pPr>
            <a:r>
              <a:rPr lang="pt-BR" sz="2400" dirty="0"/>
              <a:t>Serviços sem estrutura organizacional ou administrativa específica, autonomia, </a:t>
            </a:r>
            <a:r>
              <a:rPr lang="pt-BR" sz="2400" dirty="0" smtClean="0"/>
              <a:t>ou </a:t>
            </a:r>
            <a:r>
              <a:rPr lang="pt-BR" sz="2400" dirty="0"/>
              <a:t>gestão profissional – </a:t>
            </a:r>
            <a:r>
              <a:rPr lang="pt-BR" sz="2400" i="1" dirty="0"/>
              <a:t>Junta </a:t>
            </a:r>
            <a:r>
              <a:rPr lang="pt-BR" sz="2400" i="1" dirty="0" smtClean="0"/>
              <a:t>Médica</a:t>
            </a:r>
          </a:p>
          <a:p>
            <a:pPr marL="274320" indent="0">
              <a:buNone/>
              <a:defRPr/>
            </a:pPr>
            <a:endParaRPr lang="pt-BR" sz="2400" dirty="0"/>
          </a:p>
          <a:p>
            <a:pPr marL="274320" indent="0">
              <a:buFont typeface="Wingdings" pitchFamily="2" charset="2"/>
              <a:buChar char="ü"/>
              <a:defRPr/>
            </a:pPr>
            <a:r>
              <a:rPr lang="pt-BR" sz="2400" dirty="0"/>
              <a:t>Médicos sem formação especializada para avaliação da incapacidade laborativa – </a:t>
            </a:r>
            <a:r>
              <a:rPr lang="pt-BR" sz="2400" i="1" dirty="0"/>
              <a:t>empirismo</a:t>
            </a:r>
          </a:p>
          <a:p>
            <a:pPr marL="0" indent="0">
              <a:buNone/>
              <a:defRPr/>
            </a:pPr>
            <a:endParaRPr lang="pt-BR" sz="2400" dirty="0"/>
          </a:p>
          <a:p>
            <a:pPr marL="274320" indent="0">
              <a:buFont typeface="Wingdings" pitchFamily="2" charset="2"/>
              <a:buChar char="ü"/>
              <a:defRPr/>
            </a:pPr>
            <a:r>
              <a:rPr lang="pt-BR" sz="2400" dirty="0"/>
              <a:t>Legislação esdrúxula e assistencialista - </a:t>
            </a:r>
            <a:r>
              <a:rPr lang="pt-BR" sz="2400" i="1" dirty="0"/>
              <a:t>aposentadoria obrigatória após 24 meses de afastamento</a:t>
            </a:r>
            <a:r>
              <a:rPr lang="pt-BR" sz="2400" dirty="0"/>
              <a:t>; </a:t>
            </a:r>
            <a:r>
              <a:rPr lang="pt-BR" sz="2400" i="1" dirty="0"/>
              <a:t>impossibilidade de readaptação</a:t>
            </a:r>
            <a:endParaRPr lang="pt-BR" sz="2400" dirty="0"/>
          </a:p>
          <a:p>
            <a:pPr marL="0" indent="0">
              <a:buNone/>
              <a:defRPr/>
            </a:pPr>
            <a:r>
              <a:rPr lang="pt-BR" sz="1600" dirty="0"/>
              <a:t> </a:t>
            </a:r>
          </a:p>
          <a:p>
            <a:pPr marL="0" indent="0">
              <a:defRPr/>
            </a:pPr>
            <a:endParaRPr lang="pt-BR" sz="1600" dirty="0"/>
          </a:p>
        </p:txBody>
      </p:sp>
      <p:sp>
        <p:nvSpPr>
          <p:cNvPr id="38916" name="Espaço Reservado para Rodapé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 b="0">
                <a:latin typeface="Calibri" panose="020F0502020204030204" pitchFamily="34" charset="0"/>
              </a:rPr>
              <a:t>TREZUB CJ</a:t>
            </a:r>
          </a:p>
        </p:txBody>
      </p:sp>
    </p:spTree>
    <p:extLst>
      <p:ext uri="{BB962C8B-B14F-4D97-AF65-F5344CB8AC3E}">
        <p14:creationId xmlns:p14="http://schemas.microsoft.com/office/powerpoint/2010/main" val="41453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591</TotalTime>
  <Words>1258</Words>
  <Application>Microsoft Office PowerPoint</Application>
  <PresentationFormat>Widescreen</PresentationFormat>
  <Paragraphs>428</Paragraphs>
  <Slides>55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55</vt:i4>
      </vt:variant>
    </vt:vector>
  </HeadingPairs>
  <TitlesOfParts>
    <vt:vector size="72" baseType="lpstr">
      <vt:lpstr>Arial</vt:lpstr>
      <vt:lpstr>Arial Black</vt:lpstr>
      <vt:lpstr>Calibri</vt:lpstr>
      <vt:lpstr>Cambria</vt:lpstr>
      <vt:lpstr>Century Gothic</vt:lpstr>
      <vt:lpstr>Corbel</vt:lpstr>
      <vt:lpstr>Forte</vt:lpstr>
      <vt:lpstr>Monotype Corsiva</vt:lpstr>
      <vt:lpstr>Times New Roman</vt:lpstr>
      <vt:lpstr>Wingdings</vt:lpstr>
      <vt:lpstr>Wingdings 2</vt:lpstr>
      <vt:lpstr>Wingdings 3</vt:lpstr>
      <vt:lpstr>Íon</vt:lpstr>
      <vt:lpstr>1_Íon</vt:lpstr>
      <vt:lpstr>2_Íon</vt:lpstr>
      <vt:lpstr>Slide</vt:lpstr>
      <vt:lpstr>Worksheet</vt:lpstr>
      <vt:lpstr>BENEFÍCIOS PREVIDENCIÁRIOS REFERENTES À SAÚDE DE SERVIDORES</vt:lpstr>
      <vt:lpstr>INTRODUÇÃO</vt:lpstr>
      <vt:lpstr>O Surgimento Da Perícia Médica</vt:lpstr>
      <vt:lpstr>INCAPACIDADE LABORATIVA</vt:lpstr>
      <vt:lpstr>O Surgimento Da Perícia Médica</vt:lpstr>
      <vt:lpstr>Apresentação do PowerPoint</vt:lpstr>
      <vt:lpstr>Apresentação do PowerPoint</vt:lpstr>
      <vt:lpstr>Apresentação do PowerPoint</vt:lpstr>
      <vt:lpstr>Perícia Médica de Servidores</vt:lpstr>
      <vt:lpstr>Perícia Médica de Servidores</vt:lpstr>
      <vt:lpstr>PERÍCIA MÉDICA SERVIDOR PÚBLICO</vt:lpstr>
      <vt:lpstr>BENEFÍCIOS POR INCAPACIDADE</vt:lpstr>
      <vt:lpstr>BENEFÍCIOS POR INCAPACIDADE</vt:lpstr>
      <vt:lpstr>BENEFÍCIOS POR INCAPACIDADE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PARANAPREVIDÊNCIA - BMDO 2015</vt:lpstr>
      <vt:lpstr>PARANAPREVIDENCIA</vt:lpstr>
      <vt:lpstr>BENEFÍCIOS PREVIDENCIÁRIOS RELACIONADOS À SAÚDE - RPPS</vt:lpstr>
      <vt:lpstr>OUTROS BENEF PREVID RELACIONADOS À SAÚDE</vt:lpstr>
      <vt:lpstr>BENEFÍCIOS NÃO PREVIDENCIÁRIOS</vt:lpstr>
      <vt:lpstr> AUXÍLIO-DOENÇA / LTS </vt:lpstr>
      <vt:lpstr>Apresentação do PowerPoint</vt:lpstr>
      <vt:lpstr>PENSÃO </vt:lpstr>
      <vt:lpstr>Dependente inválido</vt:lpstr>
      <vt:lpstr>Aposentadoria por Invalidez</vt:lpstr>
      <vt:lpstr>Invalidez</vt:lpstr>
      <vt:lpstr>Aposentadoria por Invalidez</vt:lpstr>
      <vt:lpstr>Aposentadoria por Invalidez</vt:lpstr>
      <vt:lpstr>RPPS – Previdência de Servidores</vt:lpstr>
      <vt:lpstr>RPPS – Previdência de Servidores</vt:lpstr>
      <vt:lpstr>RPPS – Previdência de Servidores</vt:lpstr>
      <vt:lpstr>RPPS – Previdência de Servidores</vt:lpstr>
      <vt:lpstr>AUXÍLIO INVALIDEZ </vt:lpstr>
      <vt:lpstr>ISENÇÃO DE CONTRIB PREVIDENCIÁRIA</vt:lpstr>
      <vt:lpstr>BENEFÍCIOS POR INCAPACIDADE</vt:lpstr>
      <vt:lpstr>CONCLUSÃO</vt:lpstr>
      <vt:lpstr>PERÍCIA MÉDICA SERVIDOR PÚBLICO</vt:lpstr>
      <vt:lpstr>PARADIGMAS</vt:lpstr>
      <vt:lpstr>O GRANDE PARADIGMA</vt:lpstr>
      <vt:lpstr> (NOVA) CULTURA E MENTALIDADE PREVIDENCIÁRIAS</vt:lpstr>
      <vt:lpstr>CERTEZA</vt:lpstr>
      <vt:lpstr>MAIS QUE CERTEZA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BENEFÍCIOS PREVIDENCIÁRIOS REFERENTES À SAÚDE DE SERVIDORES</dc:title>
  <dc:creator>Cláudio José Trezub</dc:creator>
  <cp:lastModifiedBy>Cláudio José Trezub</cp:lastModifiedBy>
  <cp:revision>56</cp:revision>
  <dcterms:created xsi:type="dcterms:W3CDTF">2016-06-09T18:01:19Z</dcterms:created>
  <dcterms:modified xsi:type="dcterms:W3CDTF">2016-06-15T23:53:04Z</dcterms:modified>
</cp:coreProperties>
</file>